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6" r:id="rId6"/>
    <p:sldId id="280" r:id="rId7"/>
    <p:sldId id="289" r:id="rId8"/>
    <p:sldId id="260" r:id="rId9"/>
    <p:sldId id="296" r:id="rId10"/>
    <p:sldId id="283" r:id="rId11"/>
    <p:sldId id="281" r:id="rId12"/>
    <p:sldId id="290" r:id="rId13"/>
    <p:sldId id="291" r:id="rId14"/>
    <p:sldId id="292" r:id="rId15"/>
    <p:sldId id="293" r:id="rId16"/>
    <p:sldId id="297" r:id="rId17"/>
    <p:sldId id="294" r:id="rId18"/>
  </p:sldIdLst>
  <p:sldSz cx="12192000" cy="6858000"/>
  <p:notesSz cx="6858000" cy="9525000"/>
  <p:embeddedFontLst>
    <p:embeddedFont>
      <p:font typeface="Barlow Condensed" panose="00000506000000000000" pitchFamily="2" charset="0"/>
      <p:regular r:id="rId21"/>
      <p:bold r:id="rId22"/>
      <p:italic r:id="rId23"/>
      <p:boldItalic r:id="rId24"/>
    </p:embeddedFont>
    <p:embeddedFont>
      <p:font typeface="Barlow Condensed Medium" panose="00000606000000000000" pitchFamily="2" charset="0"/>
      <p:regular r:id="rId25"/>
      <p:italic r:id="rId26"/>
    </p:embeddedFont>
    <p:embeddedFont>
      <p:font typeface="Barlow Condensed SemiBold" panose="00000706000000000000" pitchFamily="2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4F"/>
    <a:srgbClr val="FCF2EE"/>
    <a:srgbClr val="E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249" autoAdjust="0"/>
  </p:normalViewPr>
  <p:slideViewPr>
    <p:cSldViewPr snapToGrid="0">
      <p:cViewPr varScale="1">
        <p:scale>
          <a:sx n="82" d="100"/>
          <a:sy n="82" d="100"/>
        </p:scale>
        <p:origin x="53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1EB2-DC90-4BFE-881B-9BE4FCC8F897}" type="datetimeFigureOut">
              <a:rPr lang="bg-BG" smtClean="0"/>
              <a:t>27.6.2022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DAD5A-893B-4F13-8A87-DE40183C797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10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01B6C-4AC5-454A-B62B-3E62EBBE1E1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B077-1AEC-4B3B-B754-54DF2D8E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0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ép helye 25">
            <a:extLst>
              <a:ext uri="{FF2B5EF4-FFF2-40B4-BE49-F238E27FC236}">
                <a16:creationId xmlns:a16="http://schemas.microsoft.com/office/drawing/2014/main" id="{822F2F3A-E648-4E6E-87EC-97BFD403DE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2819" y="1084444"/>
            <a:ext cx="7259637" cy="42703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D250F0-E40E-466B-A0F3-0D54643AF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204" y="1807410"/>
            <a:ext cx="5934892" cy="1835985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  <a:latin typeface="Barlow Condensed SemiBold" panose="00000706000000000000" pitchFamily="2" charset="-18"/>
              </a:defRPr>
            </a:lvl1pPr>
          </a:lstStyle>
          <a:p>
            <a:r>
              <a:rPr lang="hu-HU"/>
              <a:t>TEMPLATE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FBB4AC-EFFA-4D07-8C6A-517A65302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16" y="3592310"/>
            <a:ext cx="6298474" cy="1392827"/>
          </a:xfrm>
        </p:spPr>
        <p:txBody>
          <a:bodyPr>
            <a:normAutofit/>
          </a:bodyPr>
          <a:lstStyle>
            <a:lvl1pPr marL="0" indent="0" algn="l">
              <a:buNone/>
              <a:defRPr sz="36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7018804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5BE037D3-19D6-42F4-A7E2-8BD6FD4E06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F94D64E-2010-4469-84E1-03014D9E930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1"/>
          <a:stretch>
            <a:fillRect/>
          </a:stretch>
        </p:blipFill>
        <p:spPr>
          <a:xfrm>
            <a:off x="7453944" y="671912"/>
            <a:ext cx="4173949" cy="4149915"/>
          </a:xfrm>
          <a:prstGeom prst="rect">
            <a:avLst/>
          </a:prstGeom>
        </p:spPr>
      </p:pic>
      <p:sp>
        <p:nvSpPr>
          <p:cNvPr id="17" name="Élőláb helye 4">
            <a:extLst>
              <a:ext uri="{FF2B5EF4-FFF2-40B4-BE49-F238E27FC236}">
                <a16:creationId xmlns:a16="http://schemas.microsoft.com/office/drawing/2014/main" id="{97AEFB96-B1A2-4F75-B21C-9D36544D78E3}"/>
              </a:ext>
            </a:extLst>
          </p:cNvPr>
          <p:cNvSpPr txBox="1"/>
          <p:nvPr userDrawn="1"/>
        </p:nvSpPr>
        <p:spPr>
          <a:xfrm>
            <a:off x="3607974" y="5515043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@enablingNGOLaw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E1552E06-985B-4C7C-AFED-D8A6426A098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1" y="5499996"/>
            <a:ext cx="304623" cy="30462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6684956-B8B2-4019-8484-05B04C097CD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02" y="5515043"/>
            <a:ext cx="304623" cy="304623"/>
          </a:xfrm>
          <a:prstGeom prst="rect">
            <a:avLst/>
          </a:prstGeom>
        </p:spPr>
      </p:pic>
      <p:sp>
        <p:nvSpPr>
          <p:cNvPr id="20" name="Élőláb helye 4">
            <a:extLst>
              <a:ext uri="{FF2B5EF4-FFF2-40B4-BE49-F238E27FC236}">
                <a16:creationId xmlns:a16="http://schemas.microsoft.com/office/drawing/2014/main" id="{066D7E65-7CBC-4FB5-8843-83A0907D917B}"/>
              </a:ext>
            </a:extLst>
          </p:cNvPr>
          <p:cNvSpPr txBox="1"/>
          <p:nvPr userDrawn="1"/>
        </p:nvSpPr>
        <p:spPr>
          <a:xfrm>
            <a:off x="1706118" y="5515043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www.ecnl.org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D250F0-E40E-466B-A0F3-0D54643AF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8057" y="790575"/>
            <a:ext cx="5934892" cy="2387600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  <a:latin typeface="Barlow Condensed SemiBold" panose="00000706000000000000" pitchFamily="2" charset="-18"/>
              </a:defRPr>
            </a:lvl1pPr>
          </a:lstStyle>
          <a:p>
            <a:r>
              <a:rPr lang="hu-HU"/>
              <a:t>THANK YOU!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FBB4AC-EFFA-4D07-8C6A-517A65302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8057" y="3429001"/>
            <a:ext cx="6298474" cy="1076686"/>
          </a:xfr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European Center for Not-for-Profit Law Stichting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200B40-1980-4F88-B132-930737F72313}"/>
              </a:ext>
            </a:extLst>
          </p:cNvPr>
          <p:cNvSpPr txBox="1"/>
          <p:nvPr userDrawn="1"/>
        </p:nvSpPr>
        <p:spPr>
          <a:xfrm>
            <a:off x="1706118" y="5016107"/>
            <a:ext cx="329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err="1">
                <a:solidFill>
                  <a:schemeClr val="bg1"/>
                </a:solidFill>
                <a:latin typeface="Barlow Condensed" panose="00000506000000000000" pitchFamily="2" charset="-18"/>
              </a:rPr>
              <a:t>Riviervismarkt 5, 2513 AM, the Hague, Netherlands</a:t>
            </a:r>
            <a:endParaRPr lang="en-GB" sz="1400">
              <a:solidFill>
                <a:schemeClr val="bg1"/>
              </a:solidFill>
              <a:latin typeface="Barlow Condensed" panose="00000506000000000000" pitchFamily="2" charset="-18"/>
            </a:endParaRPr>
          </a:p>
        </p:txBody>
      </p:sp>
      <p:pic>
        <p:nvPicPr>
          <p:cNvPr id="6" name="Kép 5" descr="A képen rajz látható&#10;&#10;Automatikusan generált leírás">
            <a:extLst>
              <a:ext uri="{FF2B5EF4-FFF2-40B4-BE49-F238E27FC236}">
                <a16:creationId xmlns:a16="http://schemas.microsoft.com/office/drawing/2014/main" id="{3802E120-8C9D-4D01-B9D9-ACB9FF6401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5" y="5008851"/>
            <a:ext cx="295381" cy="295381"/>
          </a:xfrm>
          <a:prstGeom prst="rect">
            <a:avLst/>
          </a:prstGeom>
        </p:spPr>
      </p:pic>
      <p:sp>
        <p:nvSpPr>
          <p:cNvPr id="29" name="Élőláb helye 4">
            <a:extLst>
              <a:ext uri="{FF2B5EF4-FFF2-40B4-BE49-F238E27FC236}">
                <a16:creationId xmlns:a16="http://schemas.microsoft.com/office/drawing/2014/main" id="{B65163D0-F15E-453A-A0E4-8EB0150915DD}"/>
              </a:ext>
            </a:extLst>
          </p:cNvPr>
          <p:cNvSpPr txBox="1"/>
          <p:nvPr userDrawn="1"/>
        </p:nvSpPr>
        <p:spPr>
          <a:xfrm>
            <a:off x="6150866" y="5522785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info@ecnl.org</a:t>
            </a:r>
          </a:p>
        </p:txBody>
      </p:sp>
      <p:sp>
        <p:nvSpPr>
          <p:cNvPr id="30" name="Élőláb helye 4">
            <a:extLst>
              <a:ext uri="{FF2B5EF4-FFF2-40B4-BE49-F238E27FC236}">
                <a16:creationId xmlns:a16="http://schemas.microsoft.com/office/drawing/2014/main" id="{D0F013FB-3A4C-47A3-8E4D-075A52413418}"/>
              </a:ext>
            </a:extLst>
          </p:cNvPr>
          <p:cNvSpPr txBox="1"/>
          <p:nvPr userDrawn="1"/>
        </p:nvSpPr>
        <p:spPr>
          <a:xfrm>
            <a:off x="8112388" y="5522785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0031 639029805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48834F4-A123-4FF5-BFFC-E9340507FE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46" y="5515043"/>
            <a:ext cx="314654" cy="314654"/>
          </a:xfrm>
          <a:prstGeom prst="rect">
            <a:avLst/>
          </a:prstGeom>
        </p:spPr>
      </p:pic>
      <p:pic>
        <p:nvPicPr>
          <p:cNvPr id="13" name="Kép 12" descr="A képen rajz látható&#10;&#10;Automatikusan generált leírás">
            <a:extLst>
              <a:ext uri="{FF2B5EF4-FFF2-40B4-BE49-F238E27FC236}">
                <a16:creationId xmlns:a16="http://schemas.microsoft.com/office/drawing/2014/main" id="{9CC9EBE8-D873-4705-B95A-521BC3BCBD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02" y="5494979"/>
            <a:ext cx="314655" cy="3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47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5114" y="1971000"/>
            <a:ext cx="2685600" cy="2916000"/>
          </a:xfrm>
          <a:prstGeom prst="rect">
            <a:avLst/>
          </a:prstGeom>
          <a:noFill/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780" y="285750"/>
            <a:ext cx="7909560" cy="6137910"/>
          </a:xfrm>
        </p:spPr>
        <p:txBody>
          <a:bodyPr anchor="ctr"/>
          <a:lstStyle>
            <a:lvl1pPr algn="just">
              <a:buClr>
                <a:schemeClr val="accent2"/>
              </a:buClr>
              <a:defRPr/>
            </a:lvl1pPr>
            <a:lvl2pPr algn="l">
              <a:buClr>
                <a:schemeClr val="accent2"/>
              </a:buClr>
              <a:defRPr/>
            </a:lvl2pPr>
            <a:lvl3pPr algn="just">
              <a:buClr>
                <a:schemeClr val="accent2"/>
              </a:buClr>
              <a:defRPr/>
            </a:lvl3pPr>
            <a:lvl4pPr algn="just">
              <a:buClr>
                <a:schemeClr val="accent2"/>
              </a:buClr>
              <a:defRPr/>
            </a:lvl4pPr>
            <a:lvl5pPr algn="just"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2628231"/>
            <a:ext cx="2896272" cy="1588127"/>
          </a:xfrm>
          <a:solidFill>
            <a:schemeClr val="bg1"/>
          </a:solidFill>
        </p:spPr>
        <p:txBody>
          <a:bodyPr wrap="square">
            <a:spAutoFit/>
          </a:bodyPr>
          <a:lstStyle>
            <a:lvl1pPr algn="r">
              <a:defRPr sz="36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151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A4DDE6-2B26-4983-A342-4E228F66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799"/>
            <a:ext cx="5400675" cy="3410041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 b="0"/>
            </a:lvl1pPr>
            <a:lvl2pPr>
              <a:buClr>
                <a:schemeClr val="accent4"/>
              </a:buClr>
              <a:defRPr sz="2000"/>
            </a:lvl2pPr>
            <a:lvl3pPr>
              <a:buClr>
                <a:schemeClr val="accent4"/>
              </a:buClr>
              <a:defRPr sz="2000"/>
            </a:lvl3pPr>
            <a:lvl4pPr>
              <a:buClr>
                <a:schemeClr val="accent4"/>
              </a:buClr>
              <a:defRPr sz="2000"/>
            </a:lvl4pPr>
            <a:lvl5pPr>
              <a:buClr>
                <a:schemeClr val="accent4"/>
              </a:buCl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900E3374-DCEF-4344-8B20-30C6BA9B6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1059" y="353061"/>
            <a:ext cx="7812741" cy="3410041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4834C9-9C22-45E7-864D-7D28CAEE6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1055"/>
            <a:ext cx="10515600" cy="1182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66B413B3-68AE-477F-B6A7-2F57999EA2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7" y="4134441"/>
            <a:ext cx="4627562" cy="147637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9484E15-D963-465E-8F55-FAC4D76AC311}"/>
              </a:ext>
            </a:extLst>
          </p:cNvPr>
          <p:cNvSpPr/>
          <p:nvPr userDrawn="1"/>
        </p:nvSpPr>
        <p:spPr>
          <a:xfrm>
            <a:off x="11237495" y="4134441"/>
            <a:ext cx="116304" cy="1476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638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8FE9E64-4CEF-4D4F-95F2-3E3987C7E43D}"/>
              </a:ext>
            </a:extLst>
          </p:cNvPr>
          <p:cNvSpPr/>
          <p:nvPr userDrawn="1"/>
        </p:nvSpPr>
        <p:spPr>
          <a:xfrm>
            <a:off x="0" y="0"/>
            <a:ext cx="121920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4303A68-59B6-4433-9B97-E7EFB2B28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83015"/>
            <a:ext cx="10515600" cy="278303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595A3C9-C8FF-4895-BC03-28631C3176F2}"/>
              </a:ext>
            </a:extLst>
          </p:cNvPr>
          <p:cNvSpPr/>
          <p:nvPr userDrawn="1"/>
        </p:nvSpPr>
        <p:spPr>
          <a:xfrm>
            <a:off x="2923673" y="3575915"/>
            <a:ext cx="8478253" cy="1982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F6C02AD-4167-4450-8CEA-27FEF730A764}"/>
              </a:ext>
            </a:extLst>
          </p:cNvPr>
          <p:cNvSpPr/>
          <p:nvPr userDrawn="1"/>
        </p:nvSpPr>
        <p:spPr>
          <a:xfrm>
            <a:off x="3148263" y="3789083"/>
            <a:ext cx="4034589" cy="325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642C6D-55C2-4195-B358-EEB9CF841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327" y="3789083"/>
            <a:ext cx="7992978" cy="325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16EBB799-404C-41CA-B4D3-F2F6074875A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2327" y="4261808"/>
            <a:ext cx="7992978" cy="11764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830840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ADE4F1C1-83E2-4FCF-9380-2A5DFFC4F55B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mboid 8">
            <a:extLst>
              <a:ext uri="{FF2B5EF4-FFF2-40B4-BE49-F238E27FC236}">
                <a16:creationId xmlns:a16="http://schemas.microsoft.com/office/drawing/2014/main" id="{8D1404C8-3AD9-4933-B3A1-43F14C50A183}"/>
              </a:ext>
            </a:extLst>
          </p:cNvPr>
          <p:cNvSpPr/>
          <p:nvPr userDrawn="1"/>
        </p:nvSpPr>
        <p:spPr>
          <a:xfrm>
            <a:off x="586396" y="0"/>
            <a:ext cx="670903" cy="1765876"/>
          </a:xfrm>
          <a:custGeom>
            <a:avLst/>
            <a:gdLst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B61C92-F8BA-407A-B390-54942D2B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54657B-AFD9-48A0-BC8D-2414747A8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666" y="2087249"/>
            <a:ext cx="4412493" cy="343872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94DAA36-B59C-4B95-A0E1-44695518ABE6}"/>
              </a:ext>
            </a:extLst>
          </p:cNvPr>
          <p:cNvSpPr/>
          <p:nvPr userDrawn="1"/>
        </p:nvSpPr>
        <p:spPr>
          <a:xfrm>
            <a:off x="6244389" y="1765876"/>
            <a:ext cx="5109410" cy="4081471"/>
          </a:xfrm>
          <a:prstGeom prst="rect">
            <a:avLst/>
          </a:prstGeom>
          <a:solidFill>
            <a:srgbClr val="E3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8ECF5C9-85C6-4992-B104-8290EAAF5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847" y="2111872"/>
            <a:ext cx="4412493" cy="343872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Romboid 8">
            <a:extLst>
              <a:ext uri="{FF2B5EF4-FFF2-40B4-BE49-F238E27FC236}">
                <a16:creationId xmlns:a16="http://schemas.microsoft.com/office/drawing/2014/main" id="{635A9525-973F-4502-8451-1A5BB937657A}"/>
              </a:ext>
            </a:extLst>
          </p:cNvPr>
          <p:cNvSpPr/>
          <p:nvPr userDrawn="1"/>
        </p:nvSpPr>
        <p:spPr>
          <a:xfrm>
            <a:off x="167297" y="-9265"/>
            <a:ext cx="670903" cy="1765876"/>
          </a:xfrm>
          <a:custGeom>
            <a:avLst/>
            <a:gdLst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3CF2AD7-239C-4EC3-8C1E-D77781EF077F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1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4AD0C708-4229-4AE0-A3CE-D604A0625A6D}"/>
              </a:ext>
            </a:extLst>
          </p:cNvPr>
          <p:cNvSpPr/>
          <p:nvPr userDrawn="1"/>
        </p:nvSpPr>
        <p:spPr>
          <a:xfrm>
            <a:off x="836612" y="1695889"/>
            <a:ext cx="4962609" cy="4081471"/>
          </a:xfrm>
          <a:prstGeom prst="rect">
            <a:avLst/>
          </a:prstGeom>
          <a:solidFill>
            <a:srgbClr val="FC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BA35141-3061-42DD-B6D4-55412E6ECDF2}"/>
              </a:ext>
            </a:extLst>
          </p:cNvPr>
          <p:cNvSpPr/>
          <p:nvPr userDrawn="1"/>
        </p:nvSpPr>
        <p:spPr>
          <a:xfrm>
            <a:off x="0" y="-9265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mboid 8">
            <a:extLst>
              <a:ext uri="{FF2B5EF4-FFF2-40B4-BE49-F238E27FC236}">
                <a16:creationId xmlns:a16="http://schemas.microsoft.com/office/drawing/2014/main" id="{5E36E5B5-0364-4AF1-B183-FD8F55981A61}"/>
              </a:ext>
            </a:extLst>
          </p:cNvPr>
          <p:cNvSpPr/>
          <p:nvPr userDrawn="1"/>
        </p:nvSpPr>
        <p:spPr>
          <a:xfrm>
            <a:off x="586396" y="0"/>
            <a:ext cx="670903" cy="1765876"/>
          </a:xfrm>
          <a:custGeom>
            <a:avLst/>
            <a:gdLst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mboid 8">
            <a:extLst>
              <a:ext uri="{FF2B5EF4-FFF2-40B4-BE49-F238E27FC236}">
                <a16:creationId xmlns:a16="http://schemas.microsoft.com/office/drawing/2014/main" id="{8BE6B67F-D80D-49D2-AA24-356F03FD693E}"/>
              </a:ext>
            </a:extLst>
          </p:cNvPr>
          <p:cNvSpPr/>
          <p:nvPr userDrawn="1"/>
        </p:nvSpPr>
        <p:spPr>
          <a:xfrm>
            <a:off x="167297" y="-9265"/>
            <a:ext cx="670903" cy="1765876"/>
          </a:xfrm>
          <a:custGeom>
            <a:avLst/>
            <a:gdLst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ECB45C-42FF-475F-AE1B-F06C1FA3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7F2F964-8196-4E22-8891-C120F07E2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825" y="1981137"/>
            <a:ext cx="4405629" cy="55620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39CB4C-9B52-478F-A404-691E9A642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826" y="2790927"/>
            <a:ext cx="4405628" cy="28157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BFC2664E-D6D7-4ED4-8F79-D0AB95131F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59477" y="1981137"/>
            <a:ext cx="4405629" cy="55620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artalom helye 3">
            <a:extLst>
              <a:ext uri="{FF2B5EF4-FFF2-40B4-BE49-F238E27FC236}">
                <a16:creationId xmlns:a16="http://schemas.microsoft.com/office/drawing/2014/main" id="{D07973F3-DFDE-43C7-BB0D-5F99390E0BA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59477" y="2790926"/>
            <a:ext cx="4405628" cy="28157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F86FACE-6767-466A-BC53-5DB4519BA129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255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7C2188D8-B631-42D6-8B53-2134B1BF64FE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mboid 8">
            <a:extLst>
              <a:ext uri="{FF2B5EF4-FFF2-40B4-BE49-F238E27FC236}">
                <a16:creationId xmlns:a16="http://schemas.microsoft.com/office/drawing/2014/main" id="{08B16C17-DEDB-4B66-A00B-932F4A24E8C3}"/>
              </a:ext>
            </a:extLst>
          </p:cNvPr>
          <p:cNvSpPr/>
          <p:nvPr userDrawn="1"/>
        </p:nvSpPr>
        <p:spPr>
          <a:xfrm>
            <a:off x="586396" y="0"/>
            <a:ext cx="670903" cy="1765876"/>
          </a:xfrm>
          <a:custGeom>
            <a:avLst/>
            <a:gdLst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mboid 8">
            <a:extLst>
              <a:ext uri="{FF2B5EF4-FFF2-40B4-BE49-F238E27FC236}">
                <a16:creationId xmlns:a16="http://schemas.microsoft.com/office/drawing/2014/main" id="{B959643C-E9A3-49FC-805A-0064491336AF}"/>
              </a:ext>
            </a:extLst>
          </p:cNvPr>
          <p:cNvSpPr/>
          <p:nvPr userDrawn="1"/>
        </p:nvSpPr>
        <p:spPr>
          <a:xfrm>
            <a:off x="167297" y="-9265"/>
            <a:ext cx="670903" cy="1765876"/>
          </a:xfrm>
          <a:custGeom>
            <a:avLst/>
            <a:gdLst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8B8E353-6C20-4968-ADB6-2AAC55E2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9D45B41-B4D0-4927-B8BA-4AC4AB2D77C2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66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78ADBFAC-1A1E-44A7-8E80-458ACDFE18AB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645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9EBEEFE4-4605-40BF-B917-5A6BE222B9E8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CEB56F2-42DE-4BA5-A0E0-458A04700FD1}"/>
              </a:ext>
            </a:extLst>
          </p:cNvPr>
          <p:cNvSpPr/>
          <p:nvPr userDrawn="1"/>
        </p:nvSpPr>
        <p:spPr>
          <a:xfrm>
            <a:off x="836612" y="457200"/>
            <a:ext cx="3935413" cy="5053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F783A4A-C72F-4EE9-BEA3-E68A7FD0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5413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41FBF8-1737-45E8-8346-4F695E2B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23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9E6403C-6893-4DA3-9998-4CC81E709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01779"/>
            <a:ext cx="3935413" cy="330868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7E9BC50-804B-4D56-8172-3261F1DB7C55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755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93E0AC-8CE0-4EC3-A526-83F1FE00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12823"/>
            <a:ext cx="3932237" cy="12392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00C331B-147B-4222-9889-379655998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C31D09B-7E51-40AF-A47E-B92677631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3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14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3DEB058-60B0-473C-8907-894C241838D0}"/>
              </a:ext>
            </a:extLst>
          </p:cNvPr>
          <p:cNvSpPr/>
          <p:nvPr userDrawn="1"/>
        </p:nvSpPr>
        <p:spPr>
          <a:xfrm>
            <a:off x="0" y="0"/>
            <a:ext cx="12192000" cy="1802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CB8B76DF-FB4C-4E1A-94C0-37862A08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9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882B67-4FD8-489C-AF4D-C86F2F6E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7799"/>
            <a:ext cx="10515600" cy="3410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26F116A-5034-426A-BFE2-52258272FF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40" y="5714496"/>
            <a:ext cx="2417607" cy="77234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A0BE45E3-3628-4592-8611-C917FA21D30F}"/>
              </a:ext>
            </a:extLst>
          </p:cNvPr>
          <p:cNvSpPr/>
          <p:nvPr userDrawn="1"/>
        </p:nvSpPr>
        <p:spPr>
          <a:xfrm>
            <a:off x="953589" y="1557825"/>
            <a:ext cx="640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80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2320" userDrawn="1">
          <p15:clr>
            <a:srgbClr val="F26B43"/>
          </p15:clr>
        </p15:guide>
        <p15:guide id="8" pos="5722" userDrawn="1">
          <p15:clr>
            <a:srgbClr val="F26B43"/>
          </p15:clr>
        </p15:guide>
        <p15:guide id="9" pos="5836" userDrawn="1">
          <p15:clr>
            <a:srgbClr val="F26B43"/>
          </p15:clr>
        </p15:guide>
        <p15:guide id="10" pos="6766" userDrawn="1">
          <p15:clr>
            <a:srgbClr val="F26B43"/>
          </p15:clr>
        </p15:guide>
        <p15:guide id="11" pos="6879" userDrawn="1">
          <p15:clr>
            <a:srgbClr val="F26B43"/>
          </p15:clr>
        </p15:guide>
        <p15:guide id="12" pos="7151" userDrawn="1">
          <p15:clr>
            <a:srgbClr val="F26B43"/>
          </p15:clr>
        </p15:guide>
        <p15:guide id="13" orient="horz" pos="136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  <p15:guide id="15" orient="horz" pos="981" userDrawn="1">
          <p15:clr>
            <a:srgbClr val="F26B43"/>
          </p15:clr>
        </p15:guide>
        <p15:guide id="16" orient="horz" pos="232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pos="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tr" sz="6000" b="0" i="0" u="none" strike="noStrike" dirty="0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Sivil toplumun karar alma süreçlerine katılım standartları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3207161" y="4261808"/>
            <a:ext cx="7992978" cy="1176466"/>
          </a:xfrm>
        </p:spPr>
        <p:txBody>
          <a:bodyPr>
            <a:noAutofit/>
          </a:bodyPr>
          <a:lstStyle/>
          <a:p>
            <a:pPr rtl="0"/>
            <a:r>
              <a:rPr lang="tr" sz="2800" b="0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Luben Panov</a:t>
            </a:r>
          </a:p>
          <a:p>
            <a:pPr rtl="0"/>
            <a:r>
              <a:rPr lang="tr" sz="2800" b="0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27 Haziran 2022</a:t>
            </a:r>
            <a:endParaRPr lang="bg-BG" sz="280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A53749-735E-EFF2-B08D-59EF6885D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2" y="5672422"/>
            <a:ext cx="3461873" cy="761612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A494490-1B38-83D6-7A0B-49B939AAC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" y="5528619"/>
            <a:ext cx="1669027" cy="10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14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Diyalog ve Aktif Katılım</a:t>
            </a:r>
            <a:endParaRPr lang="bg-BG"/>
          </a:p>
        </p:txBody>
      </p:sp>
      <p:sp>
        <p:nvSpPr>
          <p:cNvPr id="5" name="Content Placeholder 2"/>
          <p:cNvSpPr txBox="1"/>
          <p:nvPr/>
        </p:nvSpPr>
        <p:spPr>
          <a:xfrm>
            <a:off x="789271" y="1414021"/>
            <a:ext cx="10564527" cy="4438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/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Farklı mekanizmaların oluşturulması imkanı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topluma açık oturumlar, danışma konseyleri, çalışma grupları vb. </a:t>
            </a:r>
            <a:endParaRPr lang="en-US" sz="2400" dirty="0"/>
          </a:p>
          <a:p>
            <a:pPr marL="342900" indent="-342900" rtl="0"/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Çalışma gruplarına ve diğer danışma organlarına üyelik: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Genel çağrı/şeffaf prosedür yoluyla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Açık kriterlerle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kişi adlarının + çalışma sonuçlarının yayınlanması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İstişare organlarının çalışmalarına destek: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Çalışmalarının idari ve finansal açıdan desteklenmesi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Kendi iç kurallarını benimsemelerine olanak tanınması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Görüşlerinin dikkate alınması</a:t>
            </a:r>
          </a:p>
          <a:p>
            <a:pPr marL="800100" lvl="1" indent="-342900"/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FF4A5-C0F6-B0E0-19F8-A8CC929D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469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Katılımın izlenmesi ve değerlendirilmesi</a:t>
            </a:r>
            <a:endParaRPr lang="bg-BG"/>
          </a:p>
        </p:txBody>
      </p:sp>
      <p:sp>
        <p:nvSpPr>
          <p:cNvPr id="5" name="Content Placeholder 2"/>
          <p:cNvSpPr txBox="1"/>
          <p:nvPr/>
        </p:nvSpPr>
        <p:spPr>
          <a:xfrm>
            <a:off x="789271" y="1414021"/>
            <a:ext cx="10564527" cy="4438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/>
            <a:r>
              <a:rPr lang="tr" sz="28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STÖ/</a:t>
            </a:r>
            <a:r>
              <a:rPr lang="en-US" sz="2800" b="1" i="0" u="none" strike="noStrike" dirty="0" err="1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idare</a:t>
            </a:r>
            <a:r>
              <a:rPr lang="en-US" sz="28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en-US" sz="2800" b="1" i="0" u="none" strike="noStrike" dirty="0" err="1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ortak</a:t>
            </a:r>
            <a:r>
              <a:rPr lang="en-US" sz="28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8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komitesi </a:t>
            </a:r>
            <a:r>
              <a:rPr lang="tr" sz="28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– izleme ve değerlendirme için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8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Bir eğitim modülünün geliştirilmesi:</a:t>
            </a:r>
          </a:p>
          <a:p>
            <a:pPr marL="800100" lvl="1" indent="-342900" rtl="0"/>
            <a:r>
              <a:rPr lang="tr" sz="28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STÖ'lerin desteğiyle</a:t>
            </a:r>
          </a:p>
          <a:p>
            <a:pPr marL="800100" lvl="1" indent="-342900" rtl="0"/>
            <a:r>
              <a:rPr lang="en-US" sz="2800" dirty="0" err="1">
                <a:highlight>
                  <a:srgbClr val="000000">
                    <a:alpha val="0"/>
                  </a:srgbClr>
                </a:highlight>
                <a:latin typeface="Merriweather"/>
              </a:rPr>
              <a:t>Yetkilileri</a:t>
            </a:r>
            <a:r>
              <a:rPr lang="tr" sz="28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etkili istişareler yapma konusunda eğitmek amacıyla</a:t>
            </a:r>
          </a:p>
          <a:p>
            <a:pPr marL="800100" lvl="1" indent="-342900" rtl="0"/>
            <a:r>
              <a:rPr lang="tr" sz="28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Düzenli olarak yapılan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8F3AA-CD91-0173-7740-F35108CF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54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04BF-C974-96DA-F17B-868267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914" y="365125"/>
            <a:ext cx="9973886" cy="1182993"/>
          </a:xfrm>
        </p:spPr>
        <p:txBody>
          <a:bodyPr/>
          <a:lstStyle/>
          <a:p>
            <a:r>
              <a:rPr lang="tr-TR" dirty="0"/>
              <a:t>Sırada ne var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94BC-5C2B-3578-1744-3CA3C90E983C}"/>
              </a:ext>
            </a:extLst>
          </p:cNvPr>
          <p:cNvSpPr txBox="1">
            <a:spLocks/>
          </p:cNvSpPr>
          <p:nvPr/>
        </p:nvSpPr>
        <p:spPr>
          <a:xfrm>
            <a:off x="789271" y="1659118"/>
            <a:ext cx="10564527" cy="41930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tr-TR" sz="2800" dirty="0"/>
              <a:t>İlgili </a:t>
            </a:r>
            <a:r>
              <a:rPr lang="en-US" sz="2800" dirty="0" err="1"/>
              <a:t>yerel</a:t>
            </a:r>
            <a:r>
              <a:rPr lang="en-US" sz="2800" dirty="0"/>
              <a:t> </a:t>
            </a:r>
            <a:r>
              <a:rPr lang="en-US" sz="2800" dirty="0" err="1"/>
              <a:t>organlar</a:t>
            </a:r>
            <a:r>
              <a:rPr lang="tr-TR" sz="2800" dirty="0"/>
              <a:t>ı</a:t>
            </a:r>
            <a:r>
              <a:rPr lang="en-US" sz="2800" dirty="0"/>
              <a:t> </a:t>
            </a:r>
            <a:r>
              <a:rPr lang="tr-TR" sz="2800" dirty="0"/>
              <a:t>tespit edip standartlar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adapte</a:t>
            </a:r>
            <a:r>
              <a:rPr lang="en-US" sz="2800" dirty="0"/>
              <a:t> </a:t>
            </a:r>
            <a:r>
              <a:rPr lang="en-US" sz="2800" dirty="0" err="1"/>
              <a:t>edip</a:t>
            </a:r>
            <a:r>
              <a:rPr lang="en-US" sz="2800" dirty="0"/>
              <a:t> </a:t>
            </a:r>
            <a:r>
              <a:rPr lang="tr-TR" sz="2800" dirty="0"/>
              <a:t> uygulamalarını sağlamak</a:t>
            </a:r>
            <a:endParaRPr lang="en-US" sz="2800" dirty="0"/>
          </a:p>
          <a:p>
            <a:pPr marL="342900" indent="-342900"/>
            <a:r>
              <a:rPr lang="en-US" sz="2800" dirty="0" err="1"/>
              <a:t>Standartlar</a:t>
            </a:r>
            <a:r>
              <a:rPr lang="tr-TR" sz="2800" dirty="0"/>
              <a:t>ı</a:t>
            </a:r>
            <a:r>
              <a:rPr lang="en-US" sz="2800" dirty="0"/>
              <a:t>n </a:t>
            </a:r>
            <a:r>
              <a:rPr lang="en-US" sz="2800" dirty="0" err="1"/>
              <a:t>hayata</a:t>
            </a:r>
            <a:r>
              <a:rPr lang="en-US" sz="2800" dirty="0"/>
              <a:t> </a:t>
            </a:r>
            <a:r>
              <a:rPr lang="en-US" sz="2800" dirty="0" err="1"/>
              <a:t>ge</a:t>
            </a:r>
            <a:r>
              <a:rPr lang="tr-TR" sz="2800" dirty="0"/>
              <a:t>ç</a:t>
            </a:r>
            <a:r>
              <a:rPr lang="en-US" sz="2800" dirty="0" err="1"/>
              <a:t>irilmesine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kurumsal</a:t>
            </a:r>
            <a:r>
              <a:rPr lang="en-US" sz="2800" dirty="0"/>
              <a:t> k</a:t>
            </a:r>
            <a:r>
              <a:rPr lang="tr-TR" sz="2800" dirty="0" err="1"/>
              <a:t>apasite</a:t>
            </a:r>
            <a:r>
              <a:rPr lang="tr-TR" sz="2800" dirty="0"/>
              <a:t> gelişimine destek olmak</a:t>
            </a:r>
            <a:endParaRPr lang="en-US" sz="2800" dirty="0"/>
          </a:p>
          <a:p>
            <a:pPr marL="342900" indent="-342900"/>
            <a:r>
              <a:rPr lang="en-US" sz="2800" dirty="0" err="1"/>
              <a:t>Örnek</a:t>
            </a:r>
            <a:r>
              <a:rPr lang="en-US" sz="2800" dirty="0"/>
              <a:t> </a:t>
            </a:r>
            <a:r>
              <a:rPr lang="tr-TR" sz="2800" dirty="0"/>
              <a:t>uygulamaların</a:t>
            </a:r>
            <a:r>
              <a:rPr lang="en-US" sz="2800" dirty="0"/>
              <a:t> </a:t>
            </a:r>
            <a:r>
              <a:rPr lang="en-US" sz="2800" dirty="0" err="1"/>
              <a:t>sonu</a:t>
            </a:r>
            <a:r>
              <a:rPr lang="tr-TR" sz="2800" dirty="0"/>
              <a:t>ç</a:t>
            </a:r>
            <a:r>
              <a:rPr lang="en-US" sz="2800" dirty="0"/>
              <a:t>lar</a:t>
            </a:r>
            <a:r>
              <a:rPr lang="tr-TR" sz="2800" dirty="0"/>
              <a:t>ı</a:t>
            </a:r>
            <a:r>
              <a:rPr lang="en-US" sz="2800" dirty="0"/>
              <a:t>n</a:t>
            </a:r>
            <a:r>
              <a:rPr lang="tr-TR" sz="2800" dirty="0"/>
              <a:t>ı</a:t>
            </a:r>
            <a:r>
              <a:rPr lang="en-US" sz="2800" dirty="0"/>
              <a:t>n </a:t>
            </a:r>
            <a:r>
              <a:rPr lang="en-US" sz="2800" dirty="0" err="1"/>
              <a:t>standartların</a:t>
            </a:r>
            <a:r>
              <a:rPr lang="en-US" sz="2800" dirty="0"/>
              <a:t> ‘</a:t>
            </a:r>
            <a:r>
              <a:rPr lang="en-US" sz="2800" dirty="0" err="1"/>
              <a:t>hükümet</a:t>
            </a:r>
            <a:r>
              <a:rPr lang="en-US" sz="2800"/>
              <a:t>’ </a:t>
            </a:r>
            <a:r>
              <a:rPr lang="en-US" sz="2800" dirty="0" err="1"/>
              <a:t>düzeyinde</a:t>
            </a:r>
            <a:r>
              <a:rPr lang="en-US" sz="2800" dirty="0"/>
              <a:t> </a:t>
            </a:r>
            <a:r>
              <a:rPr lang="en-US" sz="2800" dirty="0" err="1"/>
              <a:t>benimsenmesine</a:t>
            </a:r>
            <a:r>
              <a:rPr lang="en-US" sz="2800" dirty="0"/>
              <a:t> </a:t>
            </a:r>
            <a:r>
              <a:rPr lang="en-US" sz="2800" dirty="0" err="1"/>
              <a:t>destek</a:t>
            </a:r>
            <a:r>
              <a:rPr lang="en-US" sz="2800" dirty="0"/>
              <a:t> ama</a:t>
            </a:r>
            <a:r>
              <a:rPr lang="tr-TR" sz="2800" dirty="0"/>
              <a:t>ç</a:t>
            </a:r>
            <a:r>
              <a:rPr lang="en-US" sz="2800" dirty="0"/>
              <a:t>l</a:t>
            </a:r>
            <a:r>
              <a:rPr lang="tr-TR" sz="2800" dirty="0"/>
              <a:t>ı</a:t>
            </a:r>
            <a:r>
              <a:rPr lang="en-US" sz="2800" dirty="0"/>
              <a:t> </a:t>
            </a:r>
            <a:r>
              <a:rPr lang="en-US" sz="2800" dirty="0" err="1"/>
              <a:t>kullan</a:t>
            </a:r>
            <a:r>
              <a:rPr lang="tr-TR" sz="2800" dirty="0"/>
              <a:t>ı</a:t>
            </a:r>
            <a:r>
              <a:rPr lang="en-US" sz="2800" dirty="0" err="1"/>
              <a:t>lmas</a:t>
            </a:r>
            <a:r>
              <a:rPr lang="tr-TR" sz="2800" dirty="0"/>
              <a:t>ı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7622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750E-BFFA-7C7C-546B-C3478980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6E855-E4F4-FA85-5200-813AF69F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13" y="5807016"/>
            <a:ext cx="2049958" cy="685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9B0EB-6BF2-0911-0989-0F9D0D779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708839"/>
            <a:ext cx="3130797" cy="688776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535CEBB-9E8F-1B5E-8154-78DEA4E6B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5665966"/>
            <a:ext cx="1450544" cy="911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269F9B-807D-2733-0C17-6C8CEFFAAD5E}"/>
              </a:ext>
            </a:extLst>
          </p:cNvPr>
          <p:cNvSpPr txBox="1"/>
          <p:nvPr/>
        </p:nvSpPr>
        <p:spPr>
          <a:xfrm>
            <a:off x="1751186" y="5849863"/>
            <a:ext cx="4095788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tr" sz="11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Bu proje, Avrupa Birliği tarafından finanse edilmektedir. Bu sunumun içeriği tamamıyla B&amp;S Europe konsorsiyumunun sorumluluğu altındadır ve Avrupa Birliği’nin görüşlerini yansıtmak zorunda değildir.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50117-D782-B2B7-A69A-763BF9A33606}"/>
              </a:ext>
            </a:extLst>
          </p:cNvPr>
          <p:cNvSpPr txBox="1"/>
          <p:nvPr/>
        </p:nvSpPr>
        <p:spPr>
          <a:xfrm>
            <a:off x="7661396" y="3429000"/>
            <a:ext cx="387020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tr" sz="5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Teşekkürler!</a:t>
            </a:r>
            <a:endParaRPr lang="en-US" sz="54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154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333" y="1915427"/>
            <a:ext cx="10854270" cy="4241533"/>
          </a:xfrm>
        </p:spPr>
        <p:txBody>
          <a:bodyPr>
            <a:noAutofit/>
          </a:bodyPr>
          <a:lstStyle/>
          <a:p>
            <a:r>
              <a:rPr lang="tr" sz="2400" dirty="0">
                <a:highlight>
                  <a:srgbClr val="000000">
                    <a:alpha val="0"/>
                  </a:srgbClr>
                </a:highlight>
              </a:rPr>
              <a:t>Hollanda’nın Lahey şehrinde</a:t>
            </a:r>
            <a:endParaRPr lang="tr" sz="2400" b="0" i="0" u="none" strike="noStrike" dirty="0">
              <a:highlight>
                <a:srgbClr val="000000">
                  <a:alpha val="0"/>
                </a:srgbClr>
              </a:highlight>
              <a:latin typeface="Merriweather"/>
            </a:endParaRPr>
          </a:p>
          <a:p>
            <a:pPr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Avrupa'da ve farklı bölgelerdeki 25'ten fazla ülkede çalışmalar yürüttü</a:t>
            </a:r>
          </a:p>
          <a:p>
            <a:pPr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Katılım hakkı da dahil olmak üzere sivil toplum hukuku ve politikasında özel uzmanlık sahibi:</a:t>
            </a:r>
          </a:p>
          <a:p>
            <a:pPr lvl="1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hlinkClick r:id="rId2"/>
              </a:rPr>
              <a:t>Kriz zamanlarında katılım</a:t>
            </a:r>
            <a:endParaRPr lang="en-US" sz="2400" dirty="0"/>
          </a:p>
          <a:p>
            <a:pPr lvl="1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hlinkClick r:id="rId2"/>
              </a:rPr>
              <a:t>OHCHR’ın (Birleşmiş Milletler İnsan Hakları Yüksek Komiserliği) </a:t>
            </a:r>
            <a:r>
              <a:rPr lang="tr" sz="2400" dirty="0">
                <a:highlight>
                  <a:srgbClr val="000000">
                    <a:alpha val="0"/>
                  </a:srgbClr>
                </a:highlight>
                <a:hlinkClick r:id="rId2"/>
              </a:rPr>
              <a:t>Katılımla ilgili 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hlinkClick r:id="rId2"/>
              </a:rPr>
              <a:t>Kılavuzlarının Özeti</a:t>
            </a:r>
            <a:endParaRPr lang="en-US" sz="2400" dirty="0"/>
          </a:p>
          <a:p>
            <a:pPr lvl="1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hlinkClick r:id="rId2"/>
              </a:rPr>
              <a:t>Avrupa Konseyi'ne (CoE) üye devletlerdeki standartlara ve uygulamalara genel bakış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197" y="349837"/>
            <a:ext cx="10515600" cy="1059864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Avrupa Kâr Amacı Gütmeyen Hukuk Merkezi</a:t>
            </a:r>
            <a:endParaRPr lang="bg-B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A3BE-1D19-AC47-000C-CD42B0A8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43" y="5645454"/>
            <a:ext cx="550033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28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53928"/>
            <a:ext cx="10240478" cy="4281409"/>
          </a:xfrm>
        </p:spPr>
        <p:txBody>
          <a:bodyPr>
            <a:noAutofit/>
          </a:bodyPr>
          <a:lstStyle/>
          <a:p>
            <a:pPr rtl="0"/>
            <a:r>
              <a:rPr lang="tr" sz="2000" b="0" i="0" u="sng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Medeni ve Siyasi Haklara İlişkin Uluslararası Sözleşme (ICCPR</a:t>
            </a:r>
            <a:r>
              <a:rPr lang="tr" sz="2000" b="0" u="sng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), Madde 25 : 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Her birey,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ayrımcılığa uğramadan 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ve </a:t>
            </a:r>
            <a:r>
              <a:rPr lang="tr" sz="20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makul olmayan sınırlamalara tabi tutulmaksızın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,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“doğrudan veya seçilmiş temsilciler aracılığıyla kamu hizmetlerine </a:t>
            </a:r>
            <a:r>
              <a:rPr lang="tr" sz="2000" b="1" i="1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katılma hakkına ve imkanına 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sahiptir.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”</a:t>
            </a:r>
          </a:p>
          <a:p>
            <a:r>
              <a:rPr lang="tr" sz="2000" b="0" i="0" u="sng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Avrupa Birliği Antlaşması, Madde 11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: Kurumlar,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en-GB" dirty="0"/>
              <a:t>“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vatandaşlara ve temsilci kuruluşlara a) </a:t>
            </a:r>
            <a:r>
              <a:rPr lang="tr" sz="2000" b="1" i="1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kendi görüşlerini ortaya koyma ve kamuya açık biçimde görüş alışverişinde bulunma imkanı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b="1" i="1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tanırlar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ve b)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temsilci kuruluşlarla ve sivil toplumla </a:t>
            </a:r>
            <a:r>
              <a:rPr lang="tr" sz="2000" b="1" i="1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açık, şeffaf ve düzenli bir diyalog</a:t>
            </a:r>
            <a:r>
              <a:rPr lang="tr" sz="2000" b="0" i="1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kurarlar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”.</a:t>
            </a:r>
          </a:p>
          <a:p>
            <a:pPr rtl="0"/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Avrupa Konseyi –</a:t>
            </a:r>
            <a:r>
              <a:rPr lang="tr" sz="20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hlinkClick r:id="rId2"/>
              </a:rPr>
              <a:t> Politik Karar Alma Süreçlerine Sivil Katılım Rehberi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197" y="349836"/>
            <a:ext cx="10515600" cy="1182993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Katılım hakkı</a:t>
            </a:r>
            <a:endParaRPr lang="bg-B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5C5DE-1B12-5FC3-7CDE-2D75DFB8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43" y="5645454"/>
            <a:ext cx="550033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74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612" y="312824"/>
            <a:ext cx="9004972" cy="1034714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Standartların amacı ve kapsamı</a:t>
            </a:r>
            <a:endParaRPr lang="bg-BG" sz="440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220134" y="1913641"/>
            <a:ext cx="11685920" cy="4631535"/>
          </a:xfrm>
        </p:spPr>
        <p:txBody>
          <a:bodyPr>
            <a:noAutofit/>
          </a:bodyPr>
          <a:lstStyle/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Avrupa Konseyi tarafından hazırlanan Politik Karar Alma Süreçlerine Sivil Katılım Rehberi 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temelinde karar alma süreçlerine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katılımın </a:t>
            </a:r>
            <a:r>
              <a:rPr lang="tr" sz="215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güçlendirilmesi ve kolaylaştırılması </a:t>
            </a:r>
            <a:endParaRPr lang="en-US" sz="2150" dirty="0">
              <a:effectLst/>
              <a:ea typeface="Calibri" panose="020F0502020204030204" pitchFamily="34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" sz="215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Sivil katılım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 - STÖ'lerin, bireylerin ve genel olarak sivil toplumun karar alma süreçlerine katılımı</a:t>
            </a:r>
            <a:endParaRPr lang="en-US" sz="2150" dirty="0">
              <a:ea typeface="Calibri" panose="020F0502020204030204" pitchFamily="34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" sz="215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Karar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 </a:t>
            </a:r>
            <a:r>
              <a:rPr lang="tr" sz="215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alma süreçleri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 - bir politika belgesinin, stratejinin, yasanın veya yönetmeliğin geliştirilmesi, kabul edilmesi, uygulanması, değerlendirilmesi ve yeniden </a:t>
            </a:r>
            <a:r>
              <a:rPr lang="tr" sz="2150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düzenlenme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si</a:t>
            </a:r>
            <a:endParaRPr lang="en-US" sz="215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" sz="2150" dirty="0">
                <a:highlight>
                  <a:srgbClr val="000000">
                    <a:alpha val="0"/>
                  </a:srgbClr>
                </a:highlight>
                <a:ea typeface="Calibri"/>
              </a:rPr>
              <a:t>Standartlar </a:t>
            </a:r>
            <a:r>
              <a:rPr lang="en-US" sz="2150" b="1" i="0" u="none" strike="noStrike" dirty="0" err="1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ulusal</a:t>
            </a:r>
            <a:r>
              <a:rPr lang="tr" sz="215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 düzeydeki yetkililer</a:t>
            </a:r>
            <a:r>
              <a:rPr lang="tr" sz="215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  <a:ea typeface="Calibri"/>
              </a:rPr>
              <a:t> için geliştirilirler</a:t>
            </a:r>
            <a:endParaRPr lang="en-US" sz="2150" dirty="0">
              <a:highlight>
                <a:srgbClr val="000000">
                  <a:alpha val="0"/>
                </a:srgbClr>
              </a:highlight>
              <a:latin typeface="Merriweather"/>
              <a:ea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A83AB-3602-DB82-EDF4-DC390448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882555"/>
            <a:ext cx="5500334" cy="9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1E768-E144-5CC3-F3C3-FA934018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570" y="5601458"/>
            <a:ext cx="2993108" cy="5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68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5"/>
            <a:ext cx="10035139" cy="1020913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Sivil katılımın türleri</a:t>
            </a:r>
            <a:endParaRPr lang="bg-BG"/>
          </a:p>
        </p:txBody>
      </p:sp>
      <p:sp>
        <p:nvSpPr>
          <p:cNvPr id="5" name="Content Placeholder 2"/>
          <p:cNvSpPr txBox="1"/>
          <p:nvPr/>
        </p:nvSpPr>
        <p:spPr>
          <a:xfrm>
            <a:off x="789271" y="1645921"/>
            <a:ext cx="10799545" cy="4379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tr" sz="2600" b="1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Bilgi sağlama</a:t>
            </a:r>
          </a:p>
          <a:p>
            <a:pPr marL="0" indent="0" algn="ctr">
              <a:buNone/>
            </a:pPr>
            <a:endParaRPr lang="en-US" sz="2600" b="1"/>
          </a:p>
          <a:p>
            <a:pPr marL="0" indent="0" algn="ctr" rtl="0">
              <a:buNone/>
            </a:pPr>
            <a:r>
              <a:rPr lang="tr" sz="2600" b="1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İstişare</a:t>
            </a:r>
            <a:endParaRPr lang="en-GB" sz="2600" b="1"/>
          </a:p>
          <a:p>
            <a:pPr marL="0" indent="0" algn="ctr">
              <a:buNone/>
            </a:pPr>
            <a:endParaRPr lang="en-GB" sz="2600" b="1"/>
          </a:p>
          <a:p>
            <a:pPr marL="0" indent="0" algn="ctr" rtl="0">
              <a:buNone/>
            </a:pPr>
            <a:r>
              <a:rPr lang="tr" sz="2600" b="1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Diyalog</a:t>
            </a:r>
          </a:p>
          <a:p>
            <a:pPr marL="0" indent="0" algn="ctr">
              <a:buNone/>
            </a:pPr>
            <a:endParaRPr lang="en-GB" sz="2600" b="1"/>
          </a:p>
          <a:p>
            <a:pPr marL="0" indent="0" algn="ctr" rtl="0">
              <a:buNone/>
            </a:pPr>
            <a:r>
              <a:rPr lang="tr" sz="2600" b="1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Aktif Katılım</a:t>
            </a:r>
            <a:endParaRPr lang="en-US" sz="260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21DA18E-4281-62F6-F88C-29E0966AD943}"/>
              </a:ext>
            </a:extLst>
          </p:cNvPr>
          <p:cNvSpPr/>
          <p:nvPr/>
        </p:nvSpPr>
        <p:spPr>
          <a:xfrm>
            <a:off x="5946727" y="2229436"/>
            <a:ext cx="484632" cy="5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3BDE6BB-9D07-9065-9353-09870C3165D8}"/>
              </a:ext>
            </a:extLst>
          </p:cNvPr>
          <p:cNvSpPr/>
          <p:nvPr/>
        </p:nvSpPr>
        <p:spPr>
          <a:xfrm>
            <a:off x="5946727" y="3376730"/>
            <a:ext cx="484632" cy="5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FB4F705-5788-8A92-2E2F-8663D76A3B47}"/>
              </a:ext>
            </a:extLst>
          </p:cNvPr>
          <p:cNvSpPr/>
          <p:nvPr/>
        </p:nvSpPr>
        <p:spPr>
          <a:xfrm>
            <a:off x="5946727" y="4571454"/>
            <a:ext cx="484632" cy="5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31E41-6A9E-E206-A6D6-0B8ECA40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09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5"/>
            <a:ext cx="10035139" cy="1020913"/>
          </a:xfrm>
        </p:spPr>
        <p:txBody>
          <a:bodyPr>
            <a:noAutofit/>
          </a:bodyPr>
          <a:lstStyle/>
          <a:p>
            <a:pPr rtl="0"/>
            <a:r>
              <a:rPr lang="en-US" sz="4400" b="0" i="0" u="none" strike="noStrike" dirty="0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Model </a:t>
            </a:r>
            <a:r>
              <a:rPr lang="tr" sz="4400" b="0" i="0" u="none" strike="noStrike" dirty="0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Yasal dayanak</a:t>
            </a:r>
            <a:endParaRPr lang="bg-BG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789271" y="1645921"/>
            <a:ext cx="10799545" cy="4379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r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Herhangi bir </a:t>
            </a:r>
            <a:r>
              <a:rPr lang="en-US" sz="2600" b="0" i="0" u="none" strike="noStrike" dirty="0" err="1">
                <a:highlight>
                  <a:srgbClr val="000000">
                    <a:alpha val="0"/>
                  </a:srgbClr>
                </a:highlight>
                <a:latin typeface="Merriweather"/>
              </a:rPr>
              <a:t>devlet</a:t>
            </a:r>
            <a:r>
              <a:rPr lang="en-US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en-US" sz="2600" b="0" i="0" u="none" strike="noStrike" dirty="0" err="1">
                <a:highlight>
                  <a:srgbClr val="000000">
                    <a:alpha val="0"/>
                  </a:srgbClr>
                </a:highlight>
                <a:latin typeface="Merriweather"/>
              </a:rPr>
              <a:t>kuruluşu</a:t>
            </a:r>
            <a:r>
              <a:rPr lang="en-US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tarafından benimsenebilecek </a:t>
            </a:r>
            <a:r>
              <a:rPr lang="tr" sz="26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model</a:t>
            </a:r>
          </a:p>
          <a:p>
            <a:pPr rtl="0"/>
            <a:r>
              <a:rPr lang="tr" sz="26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Standartlara</a:t>
            </a:r>
            <a:r>
              <a:rPr lang="tr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6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sınırlı</a:t>
            </a:r>
            <a:r>
              <a:rPr lang="tr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</a:t>
            </a:r>
            <a:r>
              <a:rPr lang="tr" sz="2600" b="1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istisnaların getirilmesi </a:t>
            </a:r>
            <a:r>
              <a:rPr lang="tr" sz="26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- yalnızca olağanüstü durumlarda ve nedenleri belirtilerek getirilmelidir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C4E6F-A116-37FD-7370-17A526E6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065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Genel Hükümler</a:t>
            </a:r>
            <a:endParaRPr lang="bg-BG"/>
          </a:p>
        </p:txBody>
      </p:sp>
      <p:sp>
        <p:nvSpPr>
          <p:cNvPr id="5" name="Content Placeholder 2"/>
          <p:cNvSpPr txBox="1"/>
          <p:nvPr/>
        </p:nvSpPr>
        <p:spPr>
          <a:xfrm>
            <a:off x="1071211" y="1279609"/>
            <a:ext cx="10530036" cy="4292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/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Ön değerlendirme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STÖ'ler üzerindeki etki ve onlara taslak belge konusunda nasıl danışıldığı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İstişarelerden sorumlu yetkili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STÖ'ler için irtibat noktası – istişare prosedürlerinin düzenlenmesine yardımcı olur, bunların uygulanmasını izler ve ne kadar etkili olduklarını analiz eder</a:t>
            </a: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Web sitesindeki ilgili bölüm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tüm istişareler hakkında bilgi içerir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İstişare planı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istişare yöntemleri ve zaman çizelgesi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İstişare aşamaları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en az 1 istişarenin yazılı yapılması</a:t>
            </a:r>
            <a:endParaRPr lang="bg-BG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9AA4-244E-1627-ACC0-7CD6695D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74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Bilgi sağlama</a:t>
            </a:r>
            <a:endParaRPr lang="bg-BG"/>
          </a:p>
        </p:txBody>
      </p:sp>
      <p:sp>
        <p:nvSpPr>
          <p:cNvPr id="5" name="Content Placeholder 2"/>
          <p:cNvSpPr txBox="1"/>
          <p:nvPr/>
        </p:nvSpPr>
        <p:spPr>
          <a:xfrm>
            <a:off x="789272" y="1559293"/>
            <a:ext cx="10530036" cy="4292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/>
            <a:r>
              <a:rPr lang="tr" sz="2800" b="1" i="0" u="none" strike="noStrike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Bilgi sağlama</a:t>
            </a:r>
            <a:r>
              <a:rPr lang="tr" sz="2800" b="0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 – açık, erişilebilir ve ücretsiz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800" b="1" i="0" u="none" strike="noStrike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İlgili tüm bilgiler paylaşılır</a:t>
            </a:r>
            <a:endParaRPr lang="en-US" sz="280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800" b="1" i="0" u="none" strike="noStrike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İletişim</a:t>
            </a:r>
            <a:r>
              <a:rPr lang="tr" sz="2800" b="0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 –web sitesindeki ilgili bölümde yayınlanması; mevcut tüm kanalların kullanılması; STÖ'lerin tematik bir alana ilgilerini gösterme imkanının tanınması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800" b="1" i="0" u="none" strike="noStrike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İletişim bilgileri</a:t>
            </a:r>
            <a:r>
              <a:rPr lang="tr" sz="2800" b="0" i="0" u="none" strike="noStrike">
                <a:highlight>
                  <a:srgbClr val="000000">
                    <a:alpha val="0"/>
                  </a:srgbClr>
                </a:highlight>
                <a:latin typeface="Merriweather"/>
              </a:rPr>
              <a:t> – sorumlu kişinin iletişim bilgilerinin halka açık olması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0567F-6D0D-81D7-72BC-797866A5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>
            <a:noAutofit/>
          </a:bodyPr>
          <a:lstStyle/>
          <a:p>
            <a:pPr rtl="0"/>
            <a:r>
              <a:rPr lang="tr" sz="4400" b="0" i="0" u="none" strike="noStrike">
                <a:highlight>
                  <a:srgbClr val="000000">
                    <a:alpha val="0"/>
                  </a:srgbClr>
                </a:highlight>
                <a:latin typeface="Barlow Condensed Medium"/>
              </a:rPr>
              <a:t>İstişare</a:t>
            </a:r>
            <a:endParaRPr lang="bg-BG"/>
          </a:p>
        </p:txBody>
      </p:sp>
      <p:sp>
        <p:nvSpPr>
          <p:cNvPr id="5" name="Content Placeholder 2"/>
          <p:cNvSpPr txBox="1"/>
          <p:nvPr/>
        </p:nvSpPr>
        <p:spPr>
          <a:xfrm>
            <a:off x="789271" y="1414021"/>
            <a:ext cx="10564527" cy="4438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/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Katılım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mümkün olduğunca erken safhada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İstişare için duyuru: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Sona erme tarihinden en az 4 hafta önce yayınlanmalı</a:t>
            </a:r>
          </a:p>
          <a:p>
            <a:pPr marL="800100" lvl="1" indent="-342900" rtl="0"/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Zaman çizelgesi, özet, ana sorular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Alınan yorumların yayınlanması 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– sona erdikten sonraki 3 gün içinde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Yazılı geri bildirim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– yapılan yorumların kabul edilme ya da edilmeme nedenleri ile birlikte 15 gün içinde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r" sz="2400" b="1" i="0" u="none" strike="noStrike" dirty="0">
                <a:solidFill>
                  <a:srgbClr val="189D98"/>
                </a:solidFill>
                <a:highlight>
                  <a:srgbClr val="000000">
                    <a:alpha val="0"/>
                  </a:srgbClr>
                </a:highlight>
                <a:latin typeface="Merriweather"/>
              </a:rPr>
              <a:t>Toplantılara davet</a:t>
            </a:r>
            <a:r>
              <a:rPr lang="tr" sz="2400" b="0" i="0" u="none" strike="noStrike" dirty="0">
                <a:highlight>
                  <a:srgbClr val="000000">
                    <a:alpha val="0"/>
                  </a:srgbClr>
                </a:highlight>
                <a:latin typeface="Merriweather"/>
              </a:rPr>
              <a:t> - en az 15 gün önceden haber verilmeli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04FCC-B29C-2CAA-F1A8-38EA7B4EB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89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-téma">
  <a:themeElements>
    <a:clrScheme name="ECNL swatch">
      <a:dk1>
        <a:sysClr val="windowText" lastClr="000000"/>
      </a:dk1>
      <a:lt1>
        <a:srgbClr val="FFFFFF"/>
      </a:lt1>
      <a:dk2>
        <a:srgbClr val="004777"/>
      </a:dk2>
      <a:lt2>
        <a:srgbClr val="ECECED"/>
      </a:lt2>
      <a:accent1>
        <a:srgbClr val="004777"/>
      </a:accent1>
      <a:accent2>
        <a:srgbClr val="DC571F"/>
      </a:accent2>
      <a:accent3>
        <a:srgbClr val="F9B324"/>
      </a:accent3>
      <a:accent4>
        <a:srgbClr val="189D98"/>
      </a:accent4>
      <a:accent5>
        <a:srgbClr val="494F4B"/>
      </a:accent5>
      <a:accent6>
        <a:srgbClr val="ECECED"/>
      </a:accent6>
      <a:hlink>
        <a:srgbClr val="189D98"/>
      </a:hlink>
      <a:folHlink>
        <a:srgbClr val="F2875A"/>
      </a:folHlink>
    </a:clrScheme>
    <a:fontScheme name="ECNL Fonts">
      <a:majorFont>
        <a:latin typeface="Barlow Condensed Medium"/>
        <a:ea typeface="Arial"/>
        <a:cs typeface="Arial"/>
      </a:majorFont>
      <a:minorFont>
        <a:latin typeface="Merriweathe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AD08833B6FA45A93FB24E359BA613" ma:contentTypeVersion="7" ma:contentTypeDescription="Create a new document." ma:contentTypeScope="" ma:versionID="b2473969c5aed5ea6b5641e5996371c8">
  <xsd:schema xmlns:xsd="http://www.w3.org/2001/XMLSchema" xmlns:xs="http://www.w3.org/2001/XMLSchema" xmlns:p="http://schemas.microsoft.com/office/2006/metadata/properties" xmlns:ns2="166cd8f5-5fe1-4987-bb76-55b772fc4c87" xmlns:ns3="3de9d5bf-d418-443e-b410-1309a960dc90" targetNamespace="http://schemas.microsoft.com/office/2006/metadata/properties" ma:root="true" ma:fieldsID="eab52d8735e085550c872086656160c4" ns2:_="" ns3:_="">
    <xsd:import namespace="166cd8f5-5fe1-4987-bb76-55b772fc4c87"/>
    <xsd:import namespace="3de9d5bf-d418-443e-b410-1309a960d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cd8f5-5fe1-4987-bb76-55b772fc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9d5bf-d418-443e-b410-1309a960dc90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de9d5bf-d418-443e-b410-1309a960dc90">NQ55F362MNTM-2110907230-55</_dlc_DocId>
    <_dlc_DocIdUrl xmlns="3de9d5bf-d418-443e-b410-1309a960dc90">
      <Url>https://icnldc.sharepoint.com/sites/ecnl/communications/_layouts/15/DocIdRedir.aspx?ID=NQ55F362MNTM-2110907230-55</Url>
      <Description>NQ55F362MNTM-2110907230-55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8BCDDB-A89B-4CE0-88C5-F689CBE56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cd8f5-5fe1-4987-bb76-55b772fc4c87"/>
    <ds:schemaRef ds:uri="3de9d5bf-d418-443e-b410-1309a960d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6F50AC-38D8-48E5-AB16-DB30AB27D0D6}">
  <ds:schemaRefs>
    <ds:schemaRef ds:uri="http://www.w3.org/XML/1998/namespace"/>
    <ds:schemaRef ds:uri="http://schemas.microsoft.com/office/2006/metadata/properties"/>
    <ds:schemaRef ds:uri="166cd8f5-5fe1-4987-bb76-55b772fc4c87"/>
    <ds:schemaRef ds:uri="http://schemas.microsoft.com/office/2006/documentManagement/types"/>
    <ds:schemaRef ds:uri="http://purl.org/dc/dcmitype/"/>
    <ds:schemaRef ds:uri="3de9d5bf-d418-443e-b410-1309a960dc90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E6A4912-DA2D-4C52-9159-CFD751A10E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F55D3D9-A475-4D07-AAD3-82B2EE1089F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14013</TotalTime>
  <Words>620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Barlow Condensed Medium</vt:lpstr>
      <vt:lpstr>Merriweather</vt:lpstr>
      <vt:lpstr>Calibri</vt:lpstr>
      <vt:lpstr>Barlow Condensed SemiBold</vt:lpstr>
      <vt:lpstr>Barlow Condensed</vt:lpstr>
      <vt:lpstr>Office-téma</vt:lpstr>
      <vt:lpstr>Sivil toplumun karar alma süreçlerine katılım standartları</vt:lpstr>
      <vt:lpstr>Avrupa Kâr Amacı Gütmeyen Hukuk Merkezi</vt:lpstr>
      <vt:lpstr>Katılım hakkı</vt:lpstr>
      <vt:lpstr>Standartların amacı ve kapsamı</vt:lpstr>
      <vt:lpstr>Sivil katılımın türleri</vt:lpstr>
      <vt:lpstr>Model Yasal dayanak</vt:lpstr>
      <vt:lpstr>Genel Hükümler</vt:lpstr>
      <vt:lpstr>Bilgi sağlama</vt:lpstr>
      <vt:lpstr>İstişare</vt:lpstr>
      <vt:lpstr>Diyalog ve Aktif Katılım</vt:lpstr>
      <vt:lpstr>Katılımın izlenmesi ve değerlendirilmesi</vt:lpstr>
      <vt:lpstr>Sırada ne var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Anna Páger</dc:creator>
  <cp:lastModifiedBy>Evrim Martin VAN DER BELEN - PEKER</cp:lastModifiedBy>
  <cp:revision>225</cp:revision>
  <cp:lastPrinted>2020-07-02T13:04:53Z</cp:lastPrinted>
  <dcterms:created xsi:type="dcterms:W3CDTF">2020-05-27T09:13:43Z</dcterms:created>
  <dcterms:modified xsi:type="dcterms:W3CDTF">2022-06-27T11:32:36Z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07fd2f72-17f2-4c73-8683-e69a7c1c273b</vt:lpwstr>
  </property>
  <property fmtid="{D5CDD505-2E9C-101B-9397-08002B2CF9AE}" pid="3" name="ContentTypeId">
    <vt:lpwstr>0x0101001DCAD08833B6FA45A93FB24E359BA613</vt:lpwstr>
  </property>
</Properties>
</file>