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8" r:id="rId3"/>
    <p:sldId id="289" r:id="rId4"/>
    <p:sldId id="290" r:id="rId5"/>
    <p:sldId id="263" r:id="rId6"/>
    <p:sldId id="287" r:id="rId7"/>
    <p:sldId id="266" r:id="rId8"/>
    <p:sldId id="267" r:id="rId9"/>
    <p:sldId id="269" r:id="rId10"/>
    <p:sldId id="268" r:id="rId11"/>
    <p:sldId id="279" r:id="rId12"/>
    <p:sldId id="277" r:id="rId13"/>
    <p:sldId id="272" r:id="rId14"/>
    <p:sldId id="291" r:id="rId15"/>
    <p:sldId id="276" r:id="rId16"/>
    <p:sldId id="274" r:id="rId17"/>
    <p:sldId id="264" r:id="rId18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 autoAdjust="0"/>
    <p:restoredTop sz="64610" autoAdjust="0"/>
  </p:normalViewPr>
  <p:slideViewPr>
    <p:cSldViewPr>
      <p:cViewPr varScale="1">
        <p:scale>
          <a:sx n="43" d="100"/>
          <a:sy n="43" d="100"/>
        </p:scale>
        <p:origin x="126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898" y="36"/>
      </p:cViewPr>
      <p:guideLst>
        <p:guide orient="horz" pos="3128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93765-D2E9-4DA0-9876-6A7BACEFDB4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6E3938-8CB1-46BD-9B0F-33257B248EA3}">
      <dgm:prSet phldrT="[Text]" custT="1"/>
      <dgm:spPr/>
      <dgm:t>
        <a:bodyPr/>
        <a:lstStyle/>
        <a:p>
          <a:r>
            <a:rPr lang="en-US" sz="3000" dirty="0" smtClean="0">
              <a:solidFill>
                <a:schemeClr val="tx1"/>
              </a:solidFill>
              <a:latin typeface="Georgia" pitchFamily="18" charset="0"/>
            </a:rPr>
            <a:t>Initiate</a:t>
          </a:r>
          <a:endParaRPr lang="en-US" sz="3000" dirty="0">
            <a:solidFill>
              <a:schemeClr val="tx1"/>
            </a:solidFill>
            <a:latin typeface="Georgia" pitchFamily="18" charset="0"/>
          </a:endParaRPr>
        </a:p>
      </dgm:t>
    </dgm:pt>
    <dgm:pt modelId="{2E389C1C-A863-4D85-A091-8E0C2B629572}" type="parTrans" cxnId="{62229549-CE9D-42E5-811A-1731B03FBAE4}">
      <dgm:prSet/>
      <dgm:spPr/>
      <dgm:t>
        <a:bodyPr/>
        <a:lstStyle/>
        <a:p>
          <a:endParaRPr lang="en-US"/>
        </a:p>
      </dgm:t>
    </dgm:pt>
    <dgm:pt modelId="{55439886-7218-45CF-879B-DF248678A784}" type="sibTrans" cxnId="{62229549-CE9D-42E5-811A-1731B03FBAE4}">
      <dgm:prSet/>
      <dgm:spPr/>
      <dgm:t>
        <a:bodyPr/>
        <a:lstStyle/>
        <a:p>
          <a:endParaRPr lang="en-US"/>
        </a:p>
      </dgm:t>
    </dgm:pt>
    <dgm:pt modelId="{DAD1BCC4-A6E1-42F5-8D7B-FBEED7D6D9C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000" dirty="0" smtClean="0">
              <a:solidFill>
                <a:schemeClr val="tx1"/>
              </a:solidFill>
              <a:latin typeface="Georgia" pitchFamily="18" charset="0"/>
            </a:rPr>
            <a:t>Analyze, concept,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000" dirty="0" smtClean="0">
              <a:solidFill>
                <a:schemeClr val="tx1"/>
              </a:solidFill>
              <a:latin typeface="Georgia" pitchFamily="18" charset="0"/>
            </a:rPr>
            <a:t>draft, discuss</a:t>
          </a:r>
          <a:endParaRPr lang="en-US" sz="3000" dirty="0">
            <a:solidFill>
              <a:schemeClr val="tx1"/>
            </a:solidFill>
            <a:latin typeface="Georgia" pitchFamily="18" charset="0"/>
          </a:endParaRPr>
        </a:p>
      </dgm:t>
    </dgm:pt>
    <dgm:pt modelId="{1F63A0B2-FE14-481D-81CB-481A68C23AE2}" type="parTrans" cxnId="{F2AF6009-AD6B-48A3-8C91-A71A47BC4322}">
      <dgm:prSet/>
      <dgm:spPr/>
      <dgm:t>
        <a:bodyPr/>
        <a:lstStyle/>
        <a:p>
          <a:endParaRPr lang="en-US"/>
        </a:p>
      </dgm:t>
    </dgm:pt>
    <dgm:pt modelId="{4326F9DF-3CE5-472C-ABFD-9B60F1AB3CC6}" type="sibTrans" cxnId="{F2AF6009-AD6B-48A3-8C91-A71A47BC4322}">
      <dgm:prSet/>
      <dgm:spPr/>
      <dgm:t>
        <a:bodyPr/>
        <a:lstStyle/>
        <a:p>
          <a:endParaRPr lang="en-US"/>
        </a:p>
      </dgm:t>
    </dgm:pt>
    <dgm:pt modelId="{D220089E-26B5-4ACA-9A8C-A19B35A7B59D}">
      <dgm:prSet phldrT="[Text]" custT="1"/>
      <dgm:spPr/>
      <dgm:t>
        <a:bodyPr/>
        <a:lstStyle/>
        <a:p>
          <a:r>
            <a:rPr lang="en-US" sz="3000" dirty="0" smtClean="0">
              <a:solidFill>
                <a:schemeClr val="tx1"/>
              </a:solidFill>
              <a:latin typeface="Georgia" pitchFamily="18" charset="0"/>
            </a:rPr>
            <a:t>Adopt/sign</a:t>
          </a:r>
          <a:endParaRPr lang="en-US" sz="3000" dirty="0">
            <a:solidFill>
              <a:schemeClr val="tx1"/>
            </a:solidFill>
            <a:latin typeface="Georgia" pitchFamily="18" charset="0"/>
          </a:endParaRPr>
        </a:p>
      </dgm:t>
    </dgm:pt>
    <dgm:pt modelId="{5138AD3B-D143-4E05-B6C8-D76A76FDFDA0}" type="parTrans" cxnId="{6BD83855-C03D-4F62-853A-E3929A34F7A5}">
      <dgm:prSet/>
      <dgm:spPr/>
      <dgm:t>
        <a:bodyPr/>
        <a:lstStyle/>
        <a:p>
          <a:endParaRPr lang="en-US"/>
        </a:p>
      </dgm:t>
    </dgm:pt>
    <dgm:pt modelId="{B296EF45-5676-46A8-8EBD-7600282AA8A9}" type="sibTrans" cxnId="{6BD83855-C03D-4F62-853A-E3929A34F7A5}">
      <dgm:prSet/>
      <dgm:spPr/>
      <dgm:t>
        <a:bodyPr/>
        <a:lstStyle/>
        <a:p>
          <a:endParaRPr lang="en-US"/>
        </a:p>
      </dgm:t>
    </dgm:pt>
    <dgm:pt modelId="{22DC279C-5614-4464-89A7-3FABE6869F58}">
      <dgm:prSet phldrT="[Text]" custT="1"/>
      <dgm:spPr/>
      <dgm:t>
        <a:bodyPr/>
        <a:lstStyle/>
        <a:p>
          <a:r>
            <a:rPr lang="en-US" sz="3000" dirty="0" smtClean="0">
              <a:solidFill>
                <a:schemeClr val="tx1"/>
              </a:solidFill>
              <a:latin typeface="Georgia" pitchFamily="18" charset="0"/>
            </a:rPr>
            <a:t>Implement</a:t>
          </a:r>
          <a:endParaRPr lang="en-US" sz="3000" dirty="0">
            <a:solidFill>
              <a:schemeClr val="tx1"/>
            </a:solidFill>
            <a:latin typeface="Georgia" pitchFamily="18" charset="0"/>
          </a:endParaRPr>
        </a:p>
      </dgm:t>
    </dgm:pt>
    <dgm:pt modelId="{1AED8DD1-87C5-4F36-9F26-0BCC748B19CC}" type="parTrans" cxnId="{7CAA1CF0-71C5-4798-B5CD-036A328073AC}">
      <dgm:prSet/>
      <dgm:spPr/>
      <dgm:t>
        <a:bodyPr/>
        <a:lstStyle/>
        <a:p>
          <a:endParaRPr lang="en-US"/>
        </a:p>
      </dgm:t>
    </dgm:pt>
    <dgm:pt modelId="{C3496C78-739F-4C73-9835-E641931F0B84}" type="sibTrans" cxnId="{7CAA1CF0-71C5-4798-B5CD-036A328073AC}">
      <dgm:prSet/>
      <dgm:spPr/>
      <dgm:t>
        <a:bodyPr/>
        <a:lstStyle/>
        <a:p>
          <a:endParaRPr lang="en-US"/>
        </a:p>
      </dgm:t>
    </dgm:pt>
    <dgm:pt modelId="{891D68AE-7A47-499D-A6BF-E2561AAC3D29}">
      <dgm:prSet phldrT="[Text]" custT="1"/>
      <dgm:spPr/>
      <dgm:t>
        <a:bodyPr/>
        <a:lstStyle/>
        <a:p>
          <a:r>
            <a:rPr lang="en-US" sz="2800" dirty="0" smtClean="0">
              <a:latin typeface="Georgia" pitchFamily="18" charset="0"/>
            </a:rPr>
            <a:t>Monitor</a:t>
          </a:r>
          <a:endParaRPr lang="en-US" sz="2800" dirty="0">
            <a:latin typeface="Georgia" pitchFamily="18" charset="0"/>
          </a:endParaRPr>
        </a:p>
      </dgm:t>
    </dgm:pt>
    <dgm:pt modelId="{0EF5A80C-9526-4303-B421-97973B88139E}" type="parTrans" cxnId="{DA1387CD-DE60-4150-9950-C2377F7DC54A}">
      <dgm:prSet/>
      <dgm:spPr/>
      <dgm:t>
        <a:bodyPr/>
        <a:lstStyle/>
        <a:p>
          <a:endParaRPr lang="en-US"/>
        </a:p>
      </dgm:t>
    </dgm:pt>
    <dgm:pt modelId="{B02FE11D-8E91-4BAA-96BC-69BEC171D04A}" type="sibTrans" cxnId="{DA1387CD-DE60-4150-9950-C2377F7DC54A}">
      <dgm:prSet/>
      <dgm:spPr/>
      <dgm:t>
        <a:bodyPr/>
        <a:lstStyle/>
        <a:p>
          <a:endParaRPr lang="en-US"/>
        </a:p>
      </dgm:t>
    </dgm:pt>
    <dgm:pt modelId="{66A57EFB-73DC-4CA5-B8BA-9D66C22FE351}">
      <dgm:prSet custT="1"/>
      <dgm:spPr/>
      <dgm:t>
        <a:bodyPr/>
        <a:lstStyle/>
        <a:p>
          <a:r>
            <a:rPr lang="en-US" sz="3000" dirty="0" smtClean="0">
              <a:solidFill>
                <a:schemeClr val="tx1"/>
              </a:solidFill>
              <a:latin typeface="Georgia" pitchFamily="18" charset="0"/>
            </a:rPr>
            <a:t>Consult</a:t>
          </a:r>
          <a:endParaRPr lang="en-US" sz="3000" dirty="0">
            <a:solidFill>
              <a:schemeClr val="tx1"/>
            </a:solidFill>
            <a:latin typeface="Georgia" pitchFamily="18" charset="0"/>
          </a:endParaRPr>
        </a:p>
      </dgm:t>
    </dgm:pt>
    <dgm:pt modelId="{DADFF426-EE21-44AC-AA08-36FFF6A0D598}" type="parTrans" cxnId="{41F19EDE-7ADF-4BF5-8C3B-16FF88D90D74}">
      <dgm:prSet/>
      <dgm:spPr/>
      <dgm:t>
        <a:bodyPr/>
        <a:lstStyle/>
        <a:p>
          <a:endParaRPr lang="en-US"/>
        </a:p>
      </dgm:t>
    </dgm:pt>
    <dgm:pt modelId="{D39D35D9-F508-47A2-8CF0-E1A8347734B5}" type="sibTrans" cxnId="{41F19EDE-7ADF-4BF5-8C3B-16FF88D90D74}">
      <dgm:prSet/>
      <dgm:spPr/>
      <dgm:t>
        <a:bodyPr/>
        <a:lstStyle/>
        <a:p>
          <a:endParaRPr lang="en-US"/>
        </a:p>
      </dgm:t>
    </dgm:pt>
    <dgm:pt modelId="{3E170328-93B1-4493-AF57-EBEF5CA0343D}">
      <dgm:prSet/>
      <dgm:spPr/>
      <dgm:t>
        <a:bodyPr/>
        <a:lstStyle/>
        <a:p>
          <a:endParaRPr lang="en-US"/>
        </a:p>
      </dgm:t>
    </dgm:pt>
    <dgm:pt modelId="{1037ADAE-3109-46A6-BAF5-E6C9D6F4F86B}" type="parTrans" cxnId="{D17D4DB3-4BA1-4E1A-9D28-4CD4DDD46BA0}">
      <dgm:prSet/>
      <dgm:spPr/>
      <dgm:t>
        <a:bodyPr/>
        <a:lstStyle/>
        <a:p>
          <a:endParaRPr lang="en-US"/>
        </a:p>
      </dgm:t>
    </dgm:pt>
    <dgm:pt modelId="{E9BC1A8D-0EC6-4A3E-BA65-25705C161747}" type="sibTrans" cxnId="{D17D4DB3-4BA1-4E1A-9D28-4CD4DDD46BA0}">
      <dgm:prSet/>
      <dgm:spPr>
        <a:noFill/>
      </dgm:spPr>
      <dgm:t>
        <a:bodyPr/>
        <a:lstStyle/>
        <a:p>
          <a:endParaRPr lang="en-US"/>
        </a:p>
      </dgm:t>
    </dgm:pt>
    <dgm:pt modelId="{BC1CAE55-89E1-4C75-9C4E-BAB129048723}">
      <dgm:prSet custT="1"/>
      <dgm:spPr/>
      <dgm:t>
        <a:bodyPr/>
        <a:lstStyle/>
        <a:p>
          <a:r>
            <a:rPr lang="en-US" sz="3000" dirty="0" smtClean="0">
              <a:latin typeface="Georgia" pitchFamily="18" charset="0"/>
            </a:rPr>
            <a:t>Evaluate</a:t>
          </a:r>
          <a:endParaRPr lang="en-US" sz="3000" dirty="0">
            <a:latin typeface="Georgia" pitchFamily="18" charset="0"/>
          </a:endParaRPr>
        </a:p>
      </dgm:t>
    </dgm:pt>
    <dgm:pt modelId="{F76634E2-B3EC-407E-ADD4-9AA5BDC069C7}" type="parTrans" cxnId="{FDD27255-1515-490D-BB20-33E0546AC51F}">
      <dgm:prSet/>
      <dgm:spPr/>
      <dgm:t>
        <a:bodyPr/>
        <a:lstStyle/>
        <a:p>
          <a:endParaRPr lang="en-US"/>
        </a:p>
      </dgm:t>
    </dgm:pt>
    <dgm:pt modelId="{B403E8CF-0F34-4C95-997E-A8468A737A51}" type="sibTrans" cxnId="{FDD27255-1515-490D-BB20-33E0546AC51F}">
      <dgm:prSet/>
      <dgm:spPr/>
      <dgm:t>
        <a:bodyPr/>
        <a:lstStyle/>
        <a:p>
          <a:endParaRPr lang="en-US"/>
        </a:p>
      </dgm:t>
    </dgm:pt>
    <dgm:pt modelId="{522DBEA7-7836-43DE-8BA2-B8B9CE5ECF10}">
      <dgm:prSet custT="1"/>
      <dgm:spPr/>
      <dgm:t>
        <a:bodyPr/>
        <a:lstStyle/>
        <a:p>
          <a:r>
            <a:rPr lang="en-US" sz="3000" dirty="0" smtClean="0">
              <a:latin typeface="Georgia" pitchFamily="18" charset="0"/>
            </a:rPr>
            <a:t>Revise</a:t>
          </a:r>
          <a:endParaRPr lang="en-US" sz="3000" dirty="0">
            <a:latin typeface="Georgia" pitchFamily="18" charset="0"/>
          </a:endParaRPr>
        </a:p>
      </dgm:t>
    </dgm:pt>
    <dgm:pt modelId="{322D0B87-7653-45BE-A0DE-608AEB18E717}" type="parTrans" cxnId="{D36E1B71-6C6F-4552-BD48-9550E88BF8C7}">
      <dgm:prSet/>
      <dgm:spPr/>
      <dgm:t>
        <a:bodyPr/>
        <a:lstStyle/>
        <a:p>
          <a:endParaRPr lang="en-US"/>
        </a:p>
      </dgm:t>
    </dgm:pt>
    <dgm:pt modelId="{D3B51435-EDEE-4E4C-A98D-4A7801AF6C1F}" type="sibTrans" cxnId="{D36E1B71-6C6F-4552-BD48-9550E88BF8C7}">
      <dgm:prSet/>
      <dgm:spPr/>
      <dgm:t>
        <a:bodyPr/>
        <a:lstStyle/>
        <a:p>
          <a:endParaRPr lang="en-US"/>
        </a:p>
      </dgm:t>
    </dgm:pt>
    <dgm:pt modelId="{4306C70B-40DC-4D3D-918C-8FB4FBF48FF6}" type="pres">
      <dgm:prSet presAssocID="{64E93765-D2E9-4DA0-9876-6A7BACEFDB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2026E3-25BE-4901-AEFB-4105C7EA8551}" type="pres">
      <dgm:prSet presAssocID="{966E3938-8CB1-46BD-9B0F-33257B248EA3}" presName="dummy" presStyleCnt="0"/>
      <dgm:spPr/>
    </dgm:pt>
    <dgm:pt modelId="{6DB4DA07-3967-48C2-96D2-96F640359426}" type="pres">
      <dgm:prSet presAssocID="{966E3938-8CB1-46BD-9B0F-33257B248EA3}" presName="node" presStyleLbl="revTx" presStyleIdx="0" presStyleCnt="9" custScaleX="256343" custScaleY="56894" custRadScaleRad="97856" custRadScaleInc="-139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96584-F91F-45E7-ACCC-DE72DA6614F3}" type="pres">
      <dgm:prSet presAssocID="{55439886-7218-45CF-879B-DF248678A784}" presName="sibTrans" presStyleLbl="node1" presStyleIdx="0" presStyleCnt="9"/>
      <dgm:spPr/>
      <dgm:t>
        <a:bodyPr/>
        <a:lstStyle/>
        <a:p>
          <a:endParaRPr lang="en-US"/>
        </a:p>
      </dgm:t>
    </dgm:pt>
    <dgm:pt modelId="{1CF3D7CB-896B-41AE-926C-0E8083556889}" type="pres">
      <dgm:prSet presAssocID="{66A57EFB-73DC-4CA5-B8BA-9D66C22FE351}" presName="dummy" presStyleCnt="0"/>
      <dgm:spPr/>
    </dgm:pt>
    <dgm:pt modelId="{EF57D275-447C-46D4-848A-DB18848C2742}" type="pres">
      <dgm:prSet presAssocID="{66A57EFB-73DC-4CA5-B8BA-9D66C22FE351}" presName="node" presStyleLbl="revTx" presStyleIdx="1" presStyleCnt="9" custScaleX="216436" custRadScaleRad="104548" custRadScaleInc="11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B4E67-771D-4451-9F3B-5D23B7404B1C}" type="pres">
      <dgm:prSet presAssocID="{D39D35D9-F508-47A2-8CF0-E1A8347734B5}" presName="sibTrans" presStyleLbl="node1" presStyleIdx="1" presStyleCnt="9" custLinFactNeighborX="9060" custLinFactNeighborY="-1273"/>
      <dgm:spPr/>
      <dgm:t>
        <a:bodyPr/>
        <a:lstStyle/>
        <a:p>
          <a:endParaRPr lang="en-US"/>
        </a:p>
      </dgm:t>
    </dgm:pt>
    <dgm:pt modelId="{B52BBD0C-201C-4DFC-8B8B-61DD17681687}" type="pres">
      <dgm:prSet presAssocID="{DAD1BCC4-A6E1-42F5-8D7B-FBEED7D6D9C3}" presName="dummy" presStyleCnt="0"/>
      <dgm:spPr/>
    </dgm:pt>
    <dgm:pt modelId="{C2398852-D492-41C2-A3D3-9D3EE4BA7F62}" type="pres">
      <dgm:prSet presAssocID="{DAD1BCC4-A6E1-42F5-8D7B-FBEED7D6D9C3}" presName="node" presStyleLbl="revTx" presStyleIdx="2" presStyleCnt="9" custScaleX="467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E2449-0013-4804-84CD-BED34FB6B700}" type="pres">
      <dgm:prSet presAssocID="{4326F9DF-3CE5-472C-ABFD-9B60F1AB3CC6}" presName="sibTrans" presStyleLbl="node1" presStyleIdx="2" presStyleCnt="9" custLinFactNeighborX="14009" custLinFactNeighborY="-87"/>
      <dgm:spPr/>
      <dgm:t>
        <a:bodyPr/>
        <a:lstStyle/>
        <a:p>
          <a:endParaRPr lang="en-US"/>
        </a:p>
      </dgm:t>
    </dgm:pt>
    <dgm:pt modelId="{87CC1C3D-FA47-4CB8-8077-BF987AFC229A}" type="pres">
      <dgm:prSet presAssocID="{D220089E-26B5-4ACA-9A8C-A19B35A7B59D}" presName="dummy" presStyleCnt="0"/>
      <dgm:spPr/>
    </dgm:pt>
    <dgm:pt modelId="{9F70B6FD-138A-4424-8B23-E27F8F6A29F0}" type="pres">
      <dgm:prSet presAssocID="{D220089E-26B5-4ACA-9A8C-A19B35A7B59D}" presName="node" presStyleLbl="revTx" presStyleIdx="3" presStyleCnt="9" custScaleX="277062" custRadScaleRad="108042" custRadScaleInc="-50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30F60-2E26-40FC-B614-70BE9C7588B8}" type="pres">
      <dgm:prSet presAssocID="{B296EF45-5676-46A8-8EBD-7600282AA8A9}" presName="sibTrans" presStyleLbl="node1" presStyleIdx="3" presStyleCnt="9" custLinFactNeighborX="7006" custLinFactNeighborY="1184"/>
      <dgm:spPr/>
      <dgm:t>
        <a:bodyPr/>
        <a:lstStyle/>
        <a:p>
          <a:endParaRPr lang="en-US"/>
        </a:p>
      </dgm:t>
    </dgm:pt>
    <dgm:pt modelId="{C9DA1EAA-3E00-40DA-95C4-D96A13C62014}" type="pres">
      <dgm:prSet presAssocID="{22DC279C-5614-4464-89A7-3FABE6869F58}" presName="dummy" presStyleCnt="0"/>
      <dgm:spPr/>
    </dgm:pt>
    <dgm:pt modelId="{0D0A7D86-F2AE-4443-8D9D-54869B807FC9}" type="pres">
      <dgm:prSet presAssocID="{22DC279C-5614-4464-89A7-3FABE6869F58}" presName="node" presStyleLbl="revTx" presStyleIdx="4" presStyleCnt="9" custScaleX="259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64D3E-872C-451B-B44B-AEB348F187B2}" type="pres">
      <dgm:prSet presAssocID="{C3496C78-739F-4C73-9835-E641931F0B84}" presName="sibTrans" presStyleLbl="node1" presStyleIdx="4" presStyleCnt="9"/>
      <dgm:spPr/>
      <dgm:t>
        <a:bodyPr/>
        <a:lstStyle/>
        <a:p>
          <a:endParaRPr lang="en-US"/>
        </a:p>
      </dgm:t>
    </dgm:pt>
    <dgm:pt modelId="{D738B1AB-35F7-4791-B6CE-99945C3558D0}" type="pres">
      <dgm:prSet presAssocID="{891D68AE-7A47-499D-A6BF-E2561AAC3D29}" presName="dummy" presStyleCnt="0"/>
      <dgm:spPr/>
    </dgm:pt>
    <dgm:pt modelId="{B14738F4-497D-4575-BA1A-1228ACAF97C7}" type="pres">
      <dgm:prSet presAssocID="{891D68AE-7A47-499D-A6BF-E2561AAC3D29}" presName="node" presStyleLbl="revTx" presStyleIdx="5" presStyleCnt="9" custFlipVert="0" custScaleX="176584" custScaleY="76895" custRadScaleRad="104211" custRadScaleInc="57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E6457-F90F-46DF-A140-02851083803F}" type="pres">
      <dgm:prSet presAssocID="{B02FE11D-8E91-4BAA-96BC-69BEC171D04A}" presName="sibTrans" presStyleLbl="node1" presStyleIdx="5" presStyleCnt="9" custLinFactNeighborX="-8776" custLinFactNeighborY="-3264"/>
      <dgm:spPr/>
      <dgm:t>
        <a:bodyPr/>
        <a:lstStyle/>
        <a:p>
          <a:endParaRPr lang="en-US"/>
        </a:p>
      </dgm:t>
    </dgm:pt>
    <dgm:pt modelId="{A206BF14-8B83-4ADD-B68E-D7F501D0868C}" type="pres">
      <dgm:prSet presAssocID="{BC1CAE55-89E1-4C75-9C4E-BAB129048723}" presName="dummy" presStyleCnt="0"/>
      <dgm:spPr/>
    </dgm:pt>
    <dgm:pt modelId="{4817C172-64DE-4711-812E-38DF7C3F7BE5}" type="pres">
      <dgm:prSet presAssocID="{BC1CAE55-89E1-4C75-9C4E-BAB129048723}" presName="node" presStyleLbl="revTx" presStyleIdx="6" presStyleCnt="9" custScaleX="320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4C111-EF59-4820-B58E-31FD5F5CD09E}" type="pres">
      <dgm:prSet presAssocID="{B403E8CF-0F34-4C95-997E-A8468A737A51}" presName="sibTrans" presStyleLbl="node1" presStyleIdx="6" presStyleCnt="9" custLinFactNeighborX="-3802" custLinFactNeighborY="-1571"/>
      <dgm:spPr/>
      <dgm:t>
        <a:bodyPr/>
        <a:lstStyle/>
        <a:p>
          <a:endParaRPr lang="en-US"/>
        </a:p>
      </dgm:t>
    </dgm:pt>
    <dgm:pt modelId="{09F963F2-184B-4C99-AD60-6D543BDF39C9}" type="pres">
      <dgm:prSet presAssocID="{522DBEA7-7836-43DE-8BA2-B8B9CE5ECF10}" presName="dummy" presStyleCnt="0"/>
      <dgm:spPr/>
    </dgm:pt>
    <dgm:pt modelId="{589F9341-F9B9-455C-8949-9E5AB0168AB3}" type="pres">
      <dgm:prSet presAssocID="{522DBEA7-7836-43DE-8BA2-B8B9CE5ECF10}" presName="node" presStyleLbl="revTx" presStyleIdx="7" presStyleCnt="9" custScaleX="284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5D472-453B-4F2C-84BE-6E8EC402482C}" type="pres">
      <dgm:prSet presAssocID="{D3B51435-EDEE-4E4C-A98D-4A7801AF6C1F}" presName="sibTrans" presStyleLbl="node1" presStyleIdx="7" presStyleCnt="9" custLinFactNeighborX="2135" custLinFactNeighborY="-3055"/>
      <dgm:spPr/>
      <dgm:t>
        <a:bodyPr/>
        <a:lstStyle/>
        <a:p>
          <a:endParaRPr lang="en-US"/>
        </a:p>
      </dgm:t>
    </dgm:pt>
    <dgm:pt modelId="{609FE931-C019-4E62-936C-814DEBB44D9F}" type="pres">
      <dgm:prSet presAssocID="{3E170328-93B1-4493-AF57-EBEF5CA0343D}" presName="dummy" presStyleCnt="0"/>
      <dgm:spPr/>
    </dgm:pt>
    <dgm:pt modelId="{A540E96B-6D21-4165-A66C-7489A51903C7}" type="pres">
      <dgm:prSet presAssocID="{3E170328-93B1-4493-AF57-EBEF5CA0343D}" presName="node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E6CD0-463C-4A77-B16F-617E993E78AA}" type="pres">
      <dgm:prSet presAssocID="{E9BC1A8D-0EC6-4A3E-BA65-25705C161747}" presName="sibTrans" presStyleLbl="node1" presStyleIdx="8" presStyleCnt="9" custFlipVert="0" custFlipHor="1" custScaleX="7980" custScaleY="31727" custLinFactNeighborX="89702" custLinFactNeighborY="7334"/>
      <dgm:spPr/>
      <dgm:t>
        <a:bodyPr/>
        <a:lstStyle/>
        <a:p>
          <a:endParaRPr lang="en-US"/>
        </a:p>
      </dgm:t>
    </dgm:pt>
  </dgm:ptLst>
  <dgm:cxnLst>
    <dgm:cxn modelId="{F3DAE14D-C3C7-493E-A231-15DA4107F07A}" type="presOf" srcId="{891D68AE-7A47-499D-A6BF-E2561AAC3D29}" destId="{B14738F4-497D-4575-BA1A-1228ACAF97C7}" srcOrd="0" destOrd="0" presId="urn:microsoft.com/office/officeart/2005/8/layout/cycle1"/>
    <dgm:cxn modelId="{0DDD2343-D305-44A8-80FC-115EF8E4C513}" type="presOf" srcId="{D39D35D9-F508-47A2-8CF0-E1A8347734B5}" destId="{EB2B4E67-771D-4451-9F3B-5D23B7404B1C}" srcOrd="0" destOrd="0" presId="urn:microsoft.com/office/officeart/2005/8/layout/cycle1"/>
    <dgm:cxn modelId="{41F19EDE-7ADF-4BF5-8C3B-16FF88D90D74}" srcId="{64E93765-D2E9-4DA0-9876-6A7BACEFDB41}" destId="{66A57EFB-73DC-4CA5-B8BA-9D66C22FE351}" srcOrd="1" destOrd="0" parTransId="{DADFF426-EE21-44AC-AA08-36FFF6A0D598}" sibTransId="{D39D35D9-F508-47A2-8CF0-E1A8347734B5}"/>
    <dgm:cxn modelId="{393DD9B9-859B-41C5-A7AC-341CBF2EB97C}" type="presOf" srcId="{BC1CAE55-89E1-4C75-9C4E-BAB129048723}" destId="{4817C172-64DE-4711-812E-38DF7C3F7BE5}" srcOrd="0" destOrd="0" presId="urn:microsoft.com/office/officeart/2005/8/layout/cycle1"/>
    <dgm:cxn modelId="{D17D4DB3-4BA1-4E1A-9D28-4CD4DDD46BA0}" srcId="{64E93765-D2E9-4DA0-9876-6A7BACEFDB41}" destId="{3E170328-93B1-4493-AF57-EBEF5CA0343D}" srcOrd="8" destOrd="0" parTransId="{1037ADAE-3109-46A6-BAF5-E6C9D6F4F86B}" sibTransId="{E9BC1A8D-0EC6-4A3E-BA65-25705C161747}"/>
    <dgm:cxn modelId="{3414CD34-6D8B-46F4-B875-42472F787382}" type="presOf" srcId="{D220089E-26B5-4ACA-9A8C-A19B35A7B59D}" destId="{9F70B6FD-138A-4424-8B23-E27F8F6A29F0}" srcOrd="0" destOrd="0" presId="urn:microsoft.com/office/officeart/2005/8/layout/cycle1"/>
    <dgm:cxn modelId="{925E8A22-A275-4AEF-81CB-18220B6C4E85}" type="presOf" srcId="{522DBEA7-7836-43DE-8BA2-B8B9CE5ECF10}" destId="{589F9341-F9B9-455C-8949-9E5AB0168AB3}" srcOrd="0" destOrd="0" presId="urn:microsoft.com/office/officeart/2005/8/layout/cycle1"/>
    <dgm:cxn modelId="{F2AF6009-AD6B-48A3-8C91-A71A47BC4322}" srcId="{64E93765-D2E9-4DA0-9876-6A7BACEFDB41}" destId="{DAD1BCC4-A6E1-42F5-8D7B-FBEED7D6D9C3}" srcOrd="2" destOrd="0" parTransId="{1F63A0B2-FE14-481D-81CB-481A68C23AE2}" sibTransId="{4326F9DF-3CE5-472C-ABFD-9B60F1AB3CC6}"/>
    <dgm:cxn modelId="{68A91649-909E-4738-AEA3-EA6C967975C9}" type="presOf" srcId="{64E93765-D2E9-4DA0-9876-6A7BACEFDB41}" destId="{4306C70B-40DC-4D3D-918C-8FB4FBF48FF6}" srcOrd="0" destOrd="0" presId="urn:microsoft.com/office/officeart/2005/8/layout/cycle1"/>
    <dgm:cxn modelId="{792E02B2-7F76-4B06-828E-1F898D88C305}" type="presOf" srcId="{22DC279C-5614-4464-89A7-3FABE6869F58}" destId="{0D0A7D86-F2AE-4443-8D9D-54869B807FC9}" srcOrd="0" destOrd="0" presId="urn:microsoft.com/office/officeart/2005/8/layout/cycle1"/>
    <dgm:cxn modelId="{FF3B8D18-0E1A-4894-BA39-66FB4DEDB6D0}" type="presOf" srcId="{4326F9DF-3CE5-472C-ABFD-9B60F1AB3CC6}" destId="{560E2449-0013-4804-84CD-BED34FB6B700}" srcOrd="0" destOrd="0" presId="urn:microsoft.com/office/officeart/2005/8/layout/cycle1"/>
    <dgm:cxn modelId="{DA1387CD-DE60-4150-9950-C2377F7DC54A}" srcId="{64E93765-D2E9-4DA0-9876-6A7BACEFDB41}" destId="{891D68AE-7A47-499D-A6BF-E2561AAC3D29}" srcOrd="5" destOrd="0" parTransId="{0EF5A80C-9526-4303-B421-97973B88139E}" sibTransId="{B02FE11D-8E91-4BAA-96BC-69BEC171D04A}"/>
    <dgm:cxn modelId="{46CBD03B-A95F-4C23-8F7C-FFF08068E24A}" type="presOf" srcId="{DAD1BCC4-A6E1-42F5-8D7B-FBEED7D6D9C3}" destId="{C2398852-D492-41C2-A3D3-9D3EE4BA7F62}" srcOrd="0" destOrd="0" presId="urn:microsoft.com/office/officeart/2005/8/layout/cycle1"/>
    <dgm:cxn modelId="{8063E362-6EA7-43EA-9662-F102E6BC6DED}" type="presOf" srcId="{B296EF45-5676-46A8-8EBD-7600282AA8A9}" destId="{84830F60-2E26-40FC-B614-70BE9C7588B8}" srcOrd="0" destOrd="0" presId="urn:microsoft.com/office/officeart/2005/8/layout/cycle1"/>
    <dgm:cxn modelId="{9FA9F700-2A9F-4541-A240-29B7D0230E13}" type="presOf" srcId="{B403E8CF-0F34-4C95-997E-A8468A737A51}" destId="{7B64C111-EF59-4820-B58E-31FD5F5CD09E}" srcOrd="0" destOrd="0" presId="urn:microsoft.com/office/officeart/2005/8/layout/cycle1"/>
    <dgm:cxn modelId="{6BD83855-C03D-4F62-853A-E3929A34F7A5}" srcId="{64E93765-D2E9-4DA0-9876-6A7BACEFDB41}" destId="{D220089E-26B5-4ACA-9A8C-A19B35A7B59D}" srcOrd="3" destOrd="0" parTransId="{5138AD3B-D143-4E05-B6C8-D76A76FDFDA0}" sibTransId="{B296EF45-5676-46A8-8EBD-7600282AA8A9}"/>
    <dgm:cxn modelId="{90A54630-63C4-44CF-8A8D-70AB914B53D5}" type="presOf" srcId="{55439886-7218-45CF-879B-DF248678A784}" destId="{0CA96584-F91F-45E7-ACCC-DE72DA6614F3}" srcOrd="0" destOrd="0" presId="urn:microsoft.com/office/officeart/2005/8/layout/cycle1"/>
    <dgm:cxn modelId="{516D4978-4D83-4CF2-A708-9902C7C3F930}" type="presOf" srcId="{E9BC1A8D-0EC6-4A3E-BA65-25705C161747}" destId="{0C4E6CD0-463C-4A77-B16F-617E993E78AA}" srcOrd="0" destOrd="0" presId="urn:microsoft.com/office/officeart/2005/8/layout/cycle1"/>
    <dgm:cxn modelId="{62229549-CE9D-42E5-811A-1731B03FBAE4}" srcId="{64E93765-D2E9-4DA0-9876-6A7BACEFDB41}" destId="{966E3938-8CB1-46BD-9B0F-33257B248EA3}" srcOrd="0" destOrd="0" parTransId="{2E389C1C-A863-4D85-A091-8E0C2B629572}" sibTransId="{55439886-7218-45CF-879B-DF248678A784}"/>
    <dgm:cxn modelId="{4615E473-ED52-4F11-A772-9CE249D72DE1}" type="presOf" srcId="{C3496C78-739F-4C73-9835-E641931F0B84}" destId="{ABE64D3E-872C-451B-B44B-AEB348F187B2}" srcOrd="0" destOrd="0" presId="urn:microsoft.com/office/officeart/2005/8/layout/cycle1"/>
    <dgm:cxn modelId="{DC34DA82-704E-4BD7-B323-A4A48ABBEF5A}" type="presOf" srcId="{3E170328-93B1-4493-AF57-EBEF5CA0343D}" destId="{A540E96B-6D21-4165-A66C-7489A51903C7}" srcOrd="0" destOrd="0" presId="urn:microsoft.com/office/officeart/2005/8/layout/cycle1"/>
    <dgm:cxn modelId="{FDD27255-1515-490D-BB20-33E0546AC51F}" srcId="{64E93765-D2E9-4DA0-9876-6A7BACEFDB41}" destId="{BC1CAE55-89E1-4C75-9C4E-BAB129048723}" srcOrd="6" destOrd="0" parTransId="{F76634E2-B3EC-407E-ADD4-9AA5BDC069C7}" sibTransId="{B403E8CF-0F34-4C95-997E-A8468A737A51}"/>
    <dgm:cxn modelId="{7A81DE11-2B9E-4D90-8F84-BA55FCB0C59C}" type="presOf" srcId="{D3B51435-EDEE-4E4C-A98D-4A7801AF6C1F}" destId="{CE05D472-453B-4F2C-84BE-6E8EC402482C}" srcOrd="0" destOrd="0" presId="urn:microsoft.com/office/officeart/2005/8/layout/cycle1"/>
    <dgm:cxn modelId="{7CAA1CF0-71C5-4798-B5CD-036A328073AC}" srcId="{64E93765-D2E9-4DA0-9876-6A7BACEFDB41}" destId="{22DC279C-5614-4464-89A7-3FABE6869F58}" srcOrd="4" destOrd="0" parTransId="{1AED8DD1-87C5-4F36-9F26-0BCC748B19CC}" sibTransId="{C3496C78-739F-4C73-9835-E641931F0B84}"/>
    <dgm:cxn modelId="{BC9F9CDF-1F83-4988-92E9-58A85FE2B0FE}" type="presOf" srcId="{966E3938-8CB1-46BD-9B0F-33257B248EA3}" destId="{6DB4DA07-3967-48C2-96D2-96F640359426}" srcOrd="0" destOrd="0" presId="urn:microsoft.com/office/officeart/2005/8/layout/cycle1"/>
    <dgm:cxn modelId="{DF913F21-4038-4810-A25B-5B4D25D358B5}" type="presOf" srcId="{B02FE11D-8E91-4BAA-96BC-69BEC171D04A}" destId="{7F9E6457-F90F-46DF-A140-02851083803F}" srcOrd="0" destOrd="0" presId="urn:microsoft.com/office/officeart/2005/8/layout/cycle1"/>
    <dgm:cxn modelId="{DBC0E8F3-19E6-4A73-A196-5B63CBE68F3E}" type="presOf" srcId="{66A57EFB-73DC-4CA5-B8BA-9D66C22FE351}" destId="{EF57D275-447C-46D4-848A-DB18848C2742}" srcOrd="0" destOrd="0" presId="urn:microsoft.com/office/officeart/2005/8/layout/cycle1"/>
    <dgm:cxn modelId="{D36E1B71-6C6F-4552-BD48-9550E88BF8C7}" srcId="{64E93765-D2E9-4DA0-9876-6A7BACEFDB41}" destId="{522DBEA7-7836-43DE-8BA2-B8B9CE5ECF10}" srcOrd="7" destOrd="0" parTransId="{322D0B87-7653-45BE-A0DE-608AEB18E717}" sibTransId="{D3B51435-EDEE-4E4C-A98D-4A7801AF6C1F}"/>
    <dgm:cxn modelId="{3D37BAF3-9123-411B-9924-438AD1CCD281}" type="presParOf" srcId="{4306C70B-40DC-4D3D-918C-8FB4FBF48FF6}" destId="{D22026E3-25BE-4901-AEFB-4105C7EA8551}" srcOrd="0" destOrd="0" presId="urn:microsoft.com/office/officeart/2005/8/layout/cycle1"/>
    <dgm:cxn modelId="{1A3B2D76-1BE1-4D8C-88D7-604E29AEBF6C}" type="presParOf" srcId="{4306C70B-40DC-4D3D-918C-8FB4FBF48FF6}" destId="{6DB4DA07-3967-48C2-96D2-96F640359426}" srcOrd="1" destOrd="0" presId="urn:microsoft.com/office/officeart/2005/8/layout/cycle1"/>
    <dgm:cxn modelId="{A865112C-E9EA-4329-BD8B-32156B8286D9}" type="presParOf" srcId="{4306C70B-40DC-4D3D-918C-8FB4FBF48FF6}" destId="{0CA96584-F91F-45E7-ACCC-DE72DA6614F3}" srcOrd="2" destOrd="0" presId="urn:microsoft.com/office/officeart/2005/8/layout/cycle1"/>
    <dgm:cxn modelId="{60887862-FBBF-4FDA-A93E-FBAB4A6BDDDF}" type="presParOf" srcId="{4306C70B-40DC-4D3D-918C-8FB4FBF48FF6}" destId="{1CF3D7CB-896B-41AE-926C-0E8083556889}" srcOrd="3" destOrd="0" presId="urn:microsoft.com/office/officeart/2005/8/layout/cycle1"/>
    <dgm:cxn modelId="{7CFBB3A9-0018-4027-ADBB-444FF3ED9E93}" type="presParOf" srcId="{4306C70B-40DC-4D3D-918C-8FB4FBF48FF6}" destId="{EF57D275-447C-46D4-848A-DB18848C2742}" srcOrd="4" destOrd="0" presId="urn:microsoft.com/office/officeart/2005/8/layout/cycle1"/>
    <dgm:cxn modelId="{3D59A6A3-A985-45F2-AD2C-EC980BC65ADD}" type="presParOf" srcId="{4306C70B-40DC-4D3D-918C-8FB4FBF48FF6}" destId="{EB2B4E67-771D-4451-9F3B-5D23B7404B1C}" srcOrd="5" destOrd="0" presId="urn:microsoft.com/office/officeart/2005/8/layout/cycle1"/>
    <dgm:cxn modelId="{29BF85AA-0238-4A39-93B2-CEDB21296A1E}" type="presParOf" srcId="{4306C70B-40DC-4D3D-918C-8FB4FBF48FF6}" destId="{B52BBD0C-201C-4DFC-8B8B-61DD17681687}" srcOrd="6" destOrd="0" presId="urn:microsoft.com/office/officeart/2005/8/layout/cycle1"/>
    <dgm:cxn modelId="{C2E12E8B-409C-4B27-8D54-E319A6721D3B}" type="presParOf" srcId="{4306C70B-40DC-4D3D-918C-8FB4FBF48FF6}" destId="{C2398852-D492-41C2-A3D3-9D3EE4BA7F62}" srcOrd="7" destOrd="0" presId="urn:microsoft.com/office/officeart/2005/8/layout/cycle1"/>
    <dgm:cxn modelId="{681C5207-1485-40A3-B381-F1BB1BBA0408}" type="presParOf" srcId="{4306C70B-40DC-4D3D-918C-8FB4FBF48FF6}" destId="{560E2449-0013-4804-84CD-BED34FB6B700}" srcOrd="8" destOrd="0" presId="urn:microsoft.com/office/officeart/2005/8/layout/cycle1"/>
    <dgm:cxn modelId="{FDBDB227-B3BF-4213-BB38-9144D5C0EC4E}" type="presParOf" srcId="{4306C70B-40DC-4D3D-918C-8FB4FBF48FF6}" destId="{87CC1C3D-FA47-4CB8-8077-BF987AFC229A}" srcOrd="9" destOrd="0" presId="urn:microsoft.com/office/officeart/2005/8/layout/cycle1"/>
    <dgm:cxn modelId="{E1B049A4-AFC8-444A-BA7E-380F89F8DBC7}" type="presParOf" srcId="{4306C70B-40DC-4D3D-918C-8FB4FBF48FF6}" destId="{9F70B6FD-138A-4424-8B23-E27F8F6A29F0}" srcOrd="10" destOrd="0" presId="urn:microsoft.com/office/officeart/2005/8/layout/cycle1"/>
    <dgm:cxn modelId="{B35EF477-63DA-47BD-BA58-DDF2D5B999D9}" type="presParOf" srcId="{4306C70B-40DC-4D3D-918C-8FB4FBF48FF6}" destId="{84830F60-2E26-40FC-B614-70BE9C7588B8}" srcOrd="11" destOrd="0" presId="urn:microsoft.com/office/officeart/2005/8/layout/cycle1"/>
    <dgm:cxn modelId="{5315981B-87C9-4B7B-BC99-2D8C5F93830E}" type="presParOf" srcId="{4306C70B-40DC-4D3D-918C-8FB4FBF48FF6}" destId="{C9DA1EAA-3E00-40DA-95C4-D96A13C62014}" srcOrd="12" destOrd="0" presId="urn:microsoft.com/office/officeart/2005/8/layout/cycle1"/>
    <dgm:cxn modelId="{7EBDB3BA-9D10-42FC-99BC-6A061F0AAF73}" type="presParOf" srcId="{4306C70B-40DC-4D3D-918C-8FB4FBF48FF6}" destId="{0D0A7D86-F2AE-4443-8D9D-54869B807FC9}" srcOrd="13" destOrd="0" presId="urn:microsoft.com/office/officeart/2005/8/layout/cycle1"/>
    <dgm:cxn modelId="{91D3CBC5-1662-4FCB-8FF6-797ECBB02657}" type="presParOf" srcId="{4306C70B-40DC-4D3D-918C-8FB4FBF48FF6}" destId="{ABE64D3E-872C-451B-B44B-AEB348F187B2}" srcOrd="14" destOrd="0" presId="urn:microsoft.com/office/officeart/2005/8/layout/cycle1"/>
    <dgm:cxn modelId="{9D059D11-3FAF-4F41-A167-E1F8EAD37908}" type="presParOf" srcId="{4306C70B-40DC-4D3D-918C-8FB4FBF48FF6}" destId="{D738B1AB-35F7-4791-B6CE-99945C3558D0}" srcOrd="15" destOrd="0" presId="urn:microsoft.com/office/officeart/2005/8/layout/cycle1"/>
    <dgm:cxn modelId="{D9F2B683-C908-483E-ABBF-5EADB532DCAC}" type="presParOf" srcId="{4306C70B-40DC-4D3D-918C-8FB4FBF48FF6}" destId="{B14738F4-497D-4575-BA1A-1228ACAF97C7}" srcOrd="16" destOrd="0" presId="urn:microsoft.com/office/officeart/2005/8/layout/cycle1"/>
    <dgm:cxn modelId="{83B3E0F7-EF4F-4703-82F2-89E07A59EDE8}" type="presParOf" srcId="{4306C70B-40DC-4D3D-918C-8FB4FBF48FF6}" destId="{7F9E6457-F90F-46DF-A140-02851083803F}" srcOrd="17" destOrd="0" presId="urn:microsoft.com/office/officeart/2005/8/layout/cycle1"/>
    <dgm:cxn modelId="{F7EDE1A1-6FE8-4E4A-AC33-56B7C0E65812}" type="presParOf" srcId="{4306C70B-40DC-4D3D-918C-8FB4FBF48FF6}" destId="{A206BF14-8B83-4ADD-B68E-D7F501D0868C}" srcOrd="18" destOrd="0" presId="urn:microsoft.com/office/officeart/2005/8/layout/cycle1"/>
    <dgm:cxn modelId="{7E24A5E1-46E0-4071-B494-ED20493BC81A}" type="presParOf" srcId="{4306C70B-40DC-4D3D-918C-8FB4FBF48FF6}" destId="{4817C172-64DE-4711-812E-38DF7C3F7BE5}" srcOrd="19" destOrd="0" presId="urn:microsoft.com/office/officeart/2005/8/layout/cycle1"/>
    <dgm:cxn modelId="{9CB8376E-1AAA-4F68-A218-9FFB06B66614}" type="presParOf" srcId="{4306C70B-40DC-4D3D-918C-8FB4FBF48FF6}" destId="{7B64C111-EF59-4820-B58E-31FD5F5CD09E}" srcOrd="20" destOrd="0" presId="urn:microsoft.com/office/officeart/2005/8/layout/cycle1"/>
    <dgm:cxn modelId="{1563A106-1F91-42AA-A9AF-5ECDF501E3EE}" type="presParOf" srcId="{4306C70B-40DC-4D3D-918C-8FB4FBF48FF6}" destId="{09F963F2-184B-4C99-AD60-6D543BDF39C9}" srcOrd="21" destOrd="0" presId="urn:microsoft.com/office/officeart/2005/8/layout/cycle1"/>
    <dgm:cxn modelId="{4E40E978-7582-4207-A710-07ECF90909A4}" type="presParOf" srcId="{4306C70B-40DC-4D3D-918C-8FB4FBF48FF6}" destId="{589F9341-F9B9-455C-8949-9E5AB0168AB3}" srcOrd="22" destOrd="0" presId="urn:microsoft.com/office/officeart/2005/8/layout/cycle1"/>
    <dgm:cxn modelId="{B3D6F3BB-8AB7-4045-B2C6-16DA0A7F2FB1}" type="presParOf" srcId="{4306C70B-40DC-4D3D-918C-8FB4FBF48FF6}" destId="{CE05D472-453B-4F2C-84BE-6E8EC402482C}" srcOrd="23" destOrd="0" presId="urn:microsoft.com/office/officeart/2005/8/layout/cycle1"/>
    <dgm:cxn modelId="{DC5749B7-6061-4A76-8FFF-4EB4244C6A85}" type="presParOf" srcId="{4306C70B-40DC-4D3D-918C-8FB4FBF48FF6}" destId="{609FE931-C019-4E62-936C-814DEBB44D9F}" srcOrd="24" destOrd="0" presId="urn:microsoft.com/office/officeart/2005/8/layout/cycle1"/>
    <dgm:cxn modelId="{FAC24168-101D-4569-B01B-DC03C8572035}" type="presParOf" srcId="{4306C70B-40DC-4D3D-918C-8FB4FBF48FF6}" destId="{A540E96B-6D21-4165-A66C-7489A51903C7}" srcOrd="25" destOrd="0" presId="urn:microsoft.com/office/officeart/2005/8/layout/cycle1"/>
    <dgm:cxn modelId="{4D10A939-E40D-4677-8CE4-212BA34568D6}" type="presParOf" srcId="{4306C70B-40DC-4D3D-918C-8FB4FBF48FF6}" destId="{0C4E6CD0-463C-4A77-B16F-617E993E78AA}" srcOrd="26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140C4-4947-4B8E-8CEC-534457816CD3}" type="datetime3">
              <a:rPr lang="en-US" smtClean="0"/>
              <a:pPr/>
              <a:t>14 December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© ECNL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B54EB-AF07-48D1-8C4C-AE1EC4695F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774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6000E-D380-475B-B18B-084A426694EA}" type="datetime3">
              <a:rPr lang="en-US" smtClean="0"/>
              <a:pPr/>
              <a:t>14 December 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CCDD6-7E1B-4D82-9AFE-A840AC0D0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059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896000E-D380-475B-B18B-084A426694EA}" type="datetime3">
              <a:rPr lang="en-US" smtClean="0"/>
              <a:pPr/>
              <a:t>14 December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CDD6-7E1B-4D82-9AFE-A840AC0D0DB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35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6642" y="4716661"/>
            <a:ext cx="6421526" cy="5047655"/>
          </a:xfrm>
        </p:spPr>
        <p:txBody>
          <a:bodyPr>
            <a:normAutofit fontScale="92500" lnSpcReduction="10000"/>
          </a:bodyPr>
          <a:lstStyle/>
          <a:p>
            <a:r>
              <a:rPr lang="en-US" sz="1500" dirty="0" smtClean="0"/>
              <a:t>Unilateral: Estonia, Croatia, Czech</a:t>
            </a:r>
            <a:r>
              <a:rPr lang="en-US" sz="1500" baseline="0" dirty="0" smtClean="0"/>
              <a:t> Republic</a:t>
            </a:r>
          </a:p>
          <a:p>
            <a:r>
              <a:rPr lang="en-US" sz="1500" baseline="0" dirty="0" smtClean="0"/>
              <a:t>Bilateral: Canada, England, Scotland, France</a:t>
            </a:r>
            <a:endParaRPr lang="en-US" sz="1500" dirty="0" smtClean="0"/>
          </a:p>
          <a:p>
            <a:endParaRPr lang="en-US" sz="1500" dirty="0" smtClean="0"/>
          </a:p>
          <a:p>
            <a:pPr rtl="0" eaLnBrk="1" fontAlgn="ctr" latinLnBrk="0" hangingPunct="1"/>
            <a:r>
              <a:rPr lang="en-US" sz="1500" b="1" i="0" u="none" strike="noStrike" kern="1200" dirty="0" smtClean="0">
                <a:solidFill>
                  <a:schemeClr val="tx1"/>
                </a:solidFill>
                <a:effectLst/>
              </a:rPr>
              <a:t>COUNTRY AND TITLE/YEAR</a:t>
            </a:r>
            <a:endParaRPr lang="en-US" sz="1500" b="0" i="0" u="none" strike="noStrike" kern="1200" dirty="0" smtClean="0">
              <a:solidFill>
                <a:schemeClr val="tx1"/>
              </a:solidFill>
              <a:effectLst/>
            </a:endParaRPr>
          </a:p>
          <a:p>
            <a:pPr rtl="0" eaLnBrk="1" fontAlgn="ctr" latinLnBrk="0" hangingPunct="1"/>
            <a:r>
              <a:rPr lang="en-US" sz="1500" b="1" i="0" u="none" strike="noStrike" kern="1200" dirty="0" smtClean="0">
                <a:solidFill>
                  <a:schemeClr val="tx1"/>
                </a:solidFill>
                <a:effectLst/>
              </a:rPr>
              <a:t>government  LED (UNILATERAL PDCs)</a:t>
            </a:r>
          </a:p>
          <a:p>
            <a:pPr rtl="0" eaLnBrk="1" fontAlgn="ctr" latinLnBrk="0" hangingPunct="1"/>
            <a:r>
              <a:rPr lang="en-US" sz="1500" b="1" i="0" u="none" strike="noStrike" kern="1200" dirty="0" smtClean="0">
                <a:solidFill>
                  <a:schemeClr val="tx1"/>
                </a:solidFill>
                <a:effectLst/>
              </a:rPr>
              <a:t>Estonia</a:t>
            </a:r>
            <a:r>
              <a:rPr lang="en-US" sz="1500" b="0" i="0" u="none" strike="noStrike" kern="1200" dirty="0" smtClean="0">
                <a:solidFill>
                  <a:schemeClr val="tx1"/>
                </a:solidFill>
                <a:effectLst/>
              </a:rPr>
              <a:t>:</a:t>
            </a:r>
            <a:r>
              <a:rPr lang="en-US" sz="1500" b="0" i="0" u="none" strike="noStrike" kern="120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500" b="0" i="0" u="none" strike="noStrike" kern="1200" dirty="0" smtClean="0">
                <a:solidFill>
                  <a:schemeClr val="tx1"/>
                </a:solidFill>
                <a:effectLst/>
              </a:rPr>
              <a:t>Civil Society Development Concept (2002)</a:t>
            </a:r>
          </a:p>
          <a:p>
            <a:pPr rtl="0" eaLnBrk="1" fontAlgn="auto" latinLnBrk="0" hangingPunct="1"/>
            <a:r>
              <a:rPr lang="en-US" sz="1500" b="1" i="0" u="none" strike="noStrike" kern="1200" dirty="0" smtClean="0">
                <a:solidFill>
                  <a:schemeClr val="tx1"/>
                </a:solidFill>
                <a:effectLst/>
              </a:rPr>
              <a:t>*</a:t>
            </a:r>
            <a:endParaRPr lang="en-US" sz="1500" b="0" i="0" u="none" strike="noStrike" kern="1200" dirty="0" smtClean="0">
              <a:solidFill>
                <a:schemeClr val="tx1"/>
              </a:solidFill>
              <a:effectLst/>
            </a:endParaRPr>
          </a:p>
          <a:p>
            <a:pPr rtl="0" eaLnBrk="1" fontAlgn="auto" latinLnBrk="0" hangingPunct="1"/>
            <a:r>
              <a:rPr lang="en-US" sz="1500" b="1" i="0" u="none" strike="noStrike" kern="1200" dirty="0" smtClean="0">
                <a:solidFill>
                  <a:schemeClr val="tx1"/>
                </a:solidFill>
                <a:effectLst/>
              </a:rPr>
              <a:t>Croatia: </a:t>
            </a:r>
            <a:r>
              <a:rPr lang="en-US" sz="1500" b="0" i="0" u="none" strike="noStrike" kern="1200" dirty="0" smtClean="0">
                <a:solidFill>
                  <a:schemeClr val="tx1"/>
                </a:solidFill>
                <a:effectLst/>
              </a:rPr>
              <a:t>National Strategy for the Creation of Enabling Environment for Civil Society Development (2012-2016)</a:t>
            </a:r>
          </a:p>
          <a:p>
            <a:pPr rtl="0" eaLnBrk="1" fontAlgn="ctr" latinLnBrk="0" hangingPunct="1"/>
            <a:r>
              <a:rPr lang="en-GB" sz="1500" b="1" i="0" u="none" strike="noStrike" kern="1200" dirty="0" smtClean="0">
                <a:solidFill>
                  <a:schemeClr val="tx1"/>
                </a:solidFill>
                <a:effectLst/>
              </a:rPr>
              <a:t>*</a:t>
            </a:r>
            <a:endParaRPr lang="en-US" sz="1500" b="0" i="0" u="none" strike="noStrike" kern="1200" dirty="0" smtClean="0">
              <a:solidFill>
                <a:schemeClr val="tx1"/>
              </a:solidFill>
              <a:effectLst/>
            </a:endParaRPr>
          </a:p>
          <a:p>
            <a:pPr rtl="0" eaLnBrk="1" fontAlgn="ctr" latinLnBrk="0" hangingPunct="1"/>
            <a:r>
              <a:rPr lang="en-US" sz="1500" b="1" i="0" u="none" strike="noStrike" kern="1200" dirty="0" smtClean="0">
                <a:solidFill>
                  <a:schemeClr val="tx1"/>
                </a:solidFill>
                <a:effectLst/>
              </a:rPr>
              <a:t>Czech Republic:  </a:t>
            </a:r>
            <a:r>
              <a:rPr lang="en-US" sz="1500" b="0" i="0" u="none" strike="noStrike" kern="1200" dirty="0" smtClean="0">
                <a:solidFill>
                  <a:schemeClr val="tx1"/>
                </a:solidFill>
                <a:effectLst/>
              </a:rPr>
              <a:t>Czech National Strategy for cooperation with CSOs</a:t>
            </a:r>
          </a:p>
          <a:p>
            <a:pPr rtl="0" eaLnBrk="1" fontAlgn="ctr" latinLnBrk="0" hangingPunct="1"/>
            <a:r>
              <a:rPr lang="en-US" sz="1500" b="0" i="0" u="none" strike="noStrike" kern="1200" dirty="0" smtClean="0">
                <a:solidFill>
                  <a:schemeClr val="tx1"/>
                </a:solidFill>
                <a:effectLst/>
              </a:rPr>
              <a:t>(2015-2020)</a:t>
            </a:r>
          </a:p>
          <a:p>
            <a:pPr rtl="0" eaLnBrk="1" fontAlgn="ctr" latinLnBrk="0" hangingPunct="1"/>
            <a:endParaRPr lang="en-US" sz="1500" b="1" i="0" u="none" strike="noStrike" kern="1200" dirty="0" smtClean="0">
              <a:solidFill>
                <a:schemeClr val="tx1"/>
              </a:solidFill>
              <a:effectLst/>
            </a:endParaRPr>
          </a:p>
          <a:p>
            <a:pPr rtl="0" eaLnBrk="1" fontAlgn="ctr" latinLnBrk="0" hangingPunct="1"/>
            <a:r>
              <a:rPr lang="en-US" sz="1500" b="1" i="0" u="none" strike="noStrike" kern="1200" dirty="0" smtClean="0">
                <a:solidFill>
                  <a:schemeClr val="tx1"/>
                </a:solidFill>
                <a:effectLst/>
              </a:rPr>
              <a:t>CSO JOINT INITIATIVES (BILATERAL PDCS)</a:t>
            </a:r>
            <a:endParaRPr lang="en-US" sz="1500" b="0" i="0" u="none" strike="noStrike" kern="1200" dirty="0" smtClean="0">
              <a:solidFill>
                <a:schemeClr val="tx1"/>
              </a:solidFill>
              <a:effectLst/>
            </a:endParaRPr>
          </a:p>
          <a:p>
            <a:pPr rtl="0" eaLnBrk="1" fontAlgn="ctr" latinLnBrk="0" hangingPunct="1"/>
            <a:r>
              <a:rPr lang="en-US" sz="1500" b="1" i="0" u="none" strike="noStrike" kern="1200" dirty="0" smtClean="0">
                <a:solidFill>
                  <a:schemeClr val="tx1"/>
                </a:solidFill>
                <a:effectLst/>
              </a:rPr>
              <a:t>*</a:t>
            </a:r>
            <a:endParaRPr lang="en-US" sz="1500" b="0" i="0" u="none" strike="noStrike" kern="1200" dirty="0" smtClean="0">
              <a:solidFill>
                <a:schemeClr val="tx1"/>
              </a:solidFill>
              <a:effectLst/>
            </a:endParaRPr>
          </a:p>
          <a:p>
            <a:pPr rtl="0" eaLnBrk="1" fontAlgn="ctr" latinLnBrk="0" hangingPunct="1"/>
            <a:r>
              <a:rPr lang="en-US" sz="1500" b="1" i="0" u="none" strike="noStrike" kern="1200" dirty="0" smtClean="0">
                <a:solidFill>
                  <a:schemeClr val="tx1"/>
                </a:solidFill>
                <a:effectLst/>
              </a:rPr>
              <a:t>Canada: </a:t>
            </a:r>
            <a:r>
              <a:rPr lang="en-US" sz="1500" b="0" i="0" u="none" strike="noStrike" kern="1200" dirty="0" smtClean="0">
                <a:solidFill>
                  <a:schemeClr val="tx1"/>
                </a:solidFill>
                <a:effectLst/>
              </a:rPr>
              <a:t>Accord Between the Government of Canada and the Voluntary Sector (2001)</a:t>
            </a:r>
          </a:p>
          <a:p>
            <a:pPr rtl="0" eaLnBrk="1" fontAlgn="auto" latinLnBrk="0" hangingPunct="1"/>
            <a:r>
              <a:rPr lang="en-US" sz="1500" b="1" i="0" u="none" strike="noStrike" kern="1200" dirty="0" smtClean="0">
                <a:solidFill>
                  <a:schemeClr val="tx1"/>
                </a:solidFill>
                <a:effectLst/>
              </a:rPr>
              <a:t>*</a:t>
            </a:r>
            <a:endParaRPr lang="en-US" sz="1500" b="0" i="0" u="none" strike="noStrike" kern="1200" dirty="0" smtClean="0">
              <a:solidFill>
                <a:schemeClr val="tx1"/>
              </a:solidFill>
              <a:effectLst/>
            </a:endParaRPr>
          </a:p>
          <a:p>
            <a:pPr rtl="0" eaLnBrk="1" fontAlgn="ctr" latinLnBrk="0" hangingPunct="1"/>
            <a:r>
              <a:rPr lang="en-US" sz="1500" b="1" i="0" u="none" strike="noStrike" kern="1200" dirty="0" smtClean="0">
                <a:solidFill>
                  <a:schemeClr val="tx1"/>
                </a:solidFill>
                <a:effectLst/>
              </a:rPr>
              <a:t>England: </a:t>
            </a:r>
            <a:r>
              <a:rPr lang="en-US" sz="1500" b="0" i="0" u="none" strike="noStrike" kern="1200" dirty="0" smtClean="0">
                <a:solidFill>
                  <a:schemeClr val="tx1"/>
                </a:solidFill>
                <a:effectLst/>
              </a:rPr>
              <a:t>The Compact</a:t>
            </a:r>
            <a:r>
              <a:rPr lang="en-US" sz="1500" b="0" i="0" u="none" strike="noStrike" kern="120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500" b="0" i="0" u="none" strike="noStrike" kern="1200" dirty="0" smtClean="0">
                <a:solidFill>
                  <a:schemeClr val="tx1"/>
                </a:solidFill>
                <a:effectLst/>
              </a:rPr>
              <a:t>(2010)</a:t>
            </a:r>
          </a:p>
          <a:p>
            <a:pPr rtl="0" eaLnBrk="1" fontAlgn="auto" latinLnBrk="0" hangingPunct="1"/>
            <a:r>
              <a:rPr lang="en-US" sz="1500" b="1" i="0" u="none" strike="noStrike" kern="1200" dirty="0" smtClean="0">
                <a:solidFill>
                  <a:schemeClr val="tx1"/>
                </a:solidFill>
                <a:effectLst/>
              </a:rPr>
              <a:t>*</a:t>
            </a:r>
            <a:endParaRPr lang="en-US" sz="1500" b="0" i="0" u="none" strike="noStrike" kern="1200" dirty="0" smtClean="0">
              <a:solidFill>
                <a:schemeClr val="tx1"/>
              </a:solidFill>
              <a:effectLst/>
            </a:endParaRPr>
          </a:p>
          <a:p>
            <a:pPr rtl="0" eaLnBrk="1" fontAlgn="ctr" latinLnBrk="0" hangingPunct="1"/>
            <a:r>
              <a:rPr lang="en-US" sz="1500" b="1" i="0" u="none" strike="noStrike" kern="1200" dirty="0" smtClean="0">
                <a:solidFill>
                  <a:schemeClr val="tx1"/>
                </a:solidFill>
                <a:effectLst/>
              </a:rPr>
              <a:t>Scotland: </a:t>
            </a:r>
            <a:r>
              <a:rPr lang="en-US" sz="1500" b="0" i="0" u="none" strike="noStrike" kern="1200" dirty="0" smtClean="0">
                <a:solidFill>
                  <a:schemeClr val="tx1"/>
                </a:solidFill>
                <a:effectLst/>
              </a:rPr>
              <a:t>Scottish Compact and Implementation Strategy</a:t>
            </a:r>
          </a:p>
          <a:p>
            <a:pPr rtl="0" eaLnBrk="1" fontAlgn="ctr" latinLnBrk="0" hangingPunct="1"/>
            <a:r>
              <a:rPr lang="en-US" sz="1500" b="0" i="0" u="none" strike="noStrike" kern="1200" dirty="0" smtClean="0">
                <a:solidFill>
                  <a:schemeClr val="tx1"/>
                </a:solidFill>
                <a:effectLst/>
              </a:rPr>
              <a:t> (1998, 2004)</a:t>
            </a:r>
          </a:p>
          <a:p>
            <a:pPr rtl="0" eaLnBrk="1" fontAlgn="auto" latinLnBrk="0" hangingPunct="1"/>
            <a:r>
              <a:rPr lang="en-US" sz="1500" b="1" i="0" u="none" strike="noStrike" kern="1200" dirty="0" smtClean="0">
                <a:solidFill>
                  <a:schemeClr val="tx1"/>
                </a:solidFill>
                <a:effectLst/>
              </a:rPr>
              <a:t>*</a:t>
            </a:r>
            <a:endParaRPr lang="en-US" sz="1500" b="0" i="0" u="none" strike="noStrike" kern="1200" dirty="0" smtClean="0">
              <a:solidFill>
                <a:schemeClr val="tx1"/>
              </a:solidFill>
              <a:effectLst/>
            </a:endParaRPr>
          </a:p>
          <a:p>
            <a:pPr rtl="0" eaLnBrk="1" fontAlgn="auto" latinLnBrk="0" hangingPunct="1"/>
            <a:r>
              <a:rPr lang="en-US" sz="1500" b="1" i="0" u="none" strike="noStrike" kern="1200" dirty="0" smtClean="0">
                <a:solidFill>
                  <a:schemeClr val="tx1"/>
                </a:solidFill>
                <a:effectLst/>
              </a:rPr>
              <a:t>France: </a:t>
            </a:r>
            <a:r>
              <a:rPr lang="en-US" sz="1500" b="0" i="0" u="none" strike="noStrike" kern="1200" dirty="0" smtClean="0">
                <a:solidFill>
                  <a:schemeClr val="tx1"/>
                </a:solidFill>
                <a:effectLst/>
              </a:rPr>
              <a:t>Charter of shared engagements between government , associations and local communities (2014)</a:t>
            </a:r>
          </a:p>
          <a:p>
            <a:pPr rtl="0" eaLnBrk="1" fontAlgn="auto" latinLnBrk="0" hangingPunct="1"/>
            <a:r>
              <a:rPr lang="en-US" sz="1500" b="1" i="0" u="none" strike="noStrike" kern="1200" dirty="0" smtClean="0">
                <a:solidFill>
                  <a:schemeClr val="tx1"/>
                </a:solidFill>
                <a:effectLst/>
              </a:rPr>
              <a:t>*</a:t>
            </a:r>
            <a:endParaRPr lang="en-US" sz="1500" b="0" i="0" u="none" strike="noStrike" kern="1200" dirty="0" smtClean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896000E-D380-475B-B18B-084A426694EA}" type="datetime3">
              <a:rPr lang="en-US" smtClean="0"/>
              <a:pPr/>
              <a:t>14 December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CDD6-7E1B-4D82-9AFE-A840AC0D0D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12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altLang="en-US" sz="1400" dirty="0" smtClean="0"/>
              <a:t>Croatia: over 16,000 CSOs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 smtClean="0"/>
              <a:t>Estonia: 2500 organizations made comments and proposals to the draft</a:t>
            </a:r>
          </a:p>
          <a:p>
            <a:pPr lvl="1" eaLnBrk="1" hangingPunct="1"/>
            <a:r>
              <a:rPr lang="en-US" altLang="en-US" sz="1400" dirty="0" smtClean="0"/>
              <a:t>England: over 25,000 CSOs</a:t>
            </a:r>
          </a:p>
          <a:p>
            <a:pPr lvl="1" eaLnBrk="1" hangingPunct="1"/>
            <a:r>
              <a:rPr lang="en-US" altLang="en-US" sz="1400" dirty="0" smtClean="0"/>
              <a:t>Canada:</a:t>
            </a:r>
            <a:r>
              <a:rPr lang="en-US" altLang="en-US" sz="1400" baseline="0" dirty="0" smtClean="0"/>
              <a:t> 2000 Canadian</a:t>
            </a:r>
            <a:endParaRPr lang="en-US" alt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CSOs equal partners in all processes</a:t>
            </a:r>
          </a:p>
          <a:p>
            <a:r>
              <a:rPr lang="en-US" sz="1400" dirty="0" smtClean="0"/>
              <a:t>Umbrella orgs should not monopolize the discussion</a:t>
            </a:r>
          </a:p>
          <a:p>
            <a:r>
              <a:rPr lang="en-US" sz="1400" dirty="0" smtClean="0"/>
              <a:t>Involvement of informal and community groups</a:t>
            </a:r>
          </a:p>
          <a:p>
            <a:r>
              <a:rPr lang="en-US" sz="1400" dirty="0" smtClean="0"/>
              <a:t>Special working group for special problems</a:t>
            </a:r>
          </a:p>
          <a:p>
            <a:endParaRPr lang="en-US" sz="1400" dirty="0" smtClean="0"/>
          </a:p>
          <a:p>
            <a:r>
              <a:rPr lang="en-US" sz="1400" dirty="0" smtClean="0"/>
              <a:t>Be flexible</a:t>
            </a:r>
            <a:r>
              <a:rPr lang="en-US" sz="1400" baseline="0" dirty="0" smtClean="0"/>
              <a:t> to involve other interested stakeholders</a:t>
            </a:r>
          </a:p>
          <a:p>
            <a:endParaRPr lang="en-US" sz="1400" baseline="0" dirty="0" smtClean="0"/>
          </a:p>
          <a:p>
            <a:r>
              <a:rPr lang="en-US" sz="1400" dirty="0" smtClean="0"/>
              <a:t>All affected stakeholders involved- not just from CSOs but also from</a:t>
            </a:r>
            <a:r>
              <a:rPr lang="en-US" sz="1400" baseline="0" dirty="0" smtClean="0"/>
              <a:t> the state – e.g. if government representatives, especially </a:t>
            </a:r>
            <a:r>
              <a:rPr lang="en-US" sz="1400" baseline="0" dirty="0" err="1" smtClean="0"/>
              <a:t>MoF</a:t>
            </a:r>
            <a:r>
              <a:rPr lang="en-US" sz="1400" baseline="0" dirty="0" smtClean="0"/>
              <a:t> not actively involved  this can be a problem during implementation e.g. Estonia, Croatia- they lack feeling of ownership</a:t>
            </a:r>
            <a:endParaRPr lang="en-US" sz="1400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896000E-D380-475B-B18B-084A426694EA}" type="datetime3">
              <a:rPr lang="en-US" smtClean="0"/>
              <a:pPr/>
              <a:t>14 December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CDD6-7E1B-4D82-9AFE-A840AC0D0D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26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Roundtable-in Estonia</a:t>
            </a:r>
            <a:r>
              <a:rPr lang="en-US" baseline="0" dirty="0" smtClean="0"/>
              <a:t> an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 Roundtable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established, an informal network open for all NGOs who wanted to participate. It approved EKAK at its gathering in February 2001, at this time it had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272 members.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presented to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Parliament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few months later.</a:t>
            </a:r>
            <a:endParaRPr lang="en-US" dirty="0" smtClean="0"/>
          </a:p>
          <a:p>
            <a:r>
              <a:rPr lang="en-US" dirty="0" smtClean="0"/>
              <a:t>NGO</a:t>
            </a:r>
            <a:r>
              <a:rPr lang="en-US" baseline="0" dirty="0" smtClean="0"/>
              <a:t> day in Croatia- the procedure of drafting the strategy started with the NGO Day, attended by 200 participants</a:t>
            </a:r>
          </a:p>
          <a:p>
            <a:r>
              <a:rPr lang="en-US" baseline="0" dirty="0" smtClean="0"/>
              <a:t>Working group or task force applied – thematic working groups drafting the strategy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</a:t>
            </a:r>
            <a:r>
              <a:rPr lang="en-US" baseline="0" dirty="0" smtClean="0"/>
              <a:t> there are several working groups working on different topics it is good to have an i</a:t>
            </a:r>
            <a:r>
              <a:rPr lang="en-US" dirty="0" smtClean="0"/>
              <a:t>nter-sectoral coordinator-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Moldova 2012-2015 Strategy</a:t>
            </a:r>
          </a:p>
          <a:p>
            <a:r>
              <a:rPr lang="en-US" dirty="0" smtClean="0"/>
              <a:t>- Vice Speaker of the Parliament</a:t>
            </a:r>
          </a:p>
          <a:p>
            <a:r>
              <a:rPr lang="en-US" dirty="0" smtClean="0"/>
              <a:t>3 working groups, coordinated by already</a:t>
            </a:r>
            <a:r>
              <a:rPr lang="en-US" baseline="0" dirty="0" smtClean="0"/>
              <a:t> existing networks (e.g.,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National Participation Council was coordinating Objective 1 on participation in decision-making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Objective on financial sustainability was coordinated by the National NGO Council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Objective 3 on civic activism and volunteering was coordinated by the Coalition for promoting volunteer law and activities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Website- promote and solicit opinion, important also at later stage to show implementation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896000E-D380-475B-B18B-084A426694EA}" type="datetime3">
              <a:rPr lang="en-US" smtClean="0"/>
              <a:pPr/>
              <a:t>14 December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CDD6-7E1B-4D82-9AFE-A840AC0D0D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37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7663" lvl="1" indent="-347663">
              <a:buFont typeface="Arial" panose="020B0604020202020204" pitchFamily="34" charset="0"/>
              <a:buChar char="•"/>
            </a:pPr>
            <a:r>
              <a:rPr lang="en-US" b="1" dirty="0" smtClean="0"/>
              <a:t>“Open space” methodology event </a:t>
            </a:r>
            <a:r>
              <a:rPr lang="en-US" dirty="0" smtClean="0"/>
              <a:t>with a high number of interested CSOs to develop first version of key areas/topics and vision for the strategy (pre-draft) </a:t>
            </a:r>
          </a:p>
          <a:p>
            <a:pPr marL="347663" lvl="1" indent="-347663">
              <a:buFont typeface="Arial" panose="020B0604020202020204" pitchFamily="34" charset="0"/>
              <a:buChar char="•"/>
            </a:pPr>
            <a:r>
              <a:rPr lang="en-US" b="1" dirty="0" smtClean="0"/>
              <a:t>Working groups </a:t>
            </a:r>
            <a:r>
              <a:rPr lang="en-US" dirty="0" smtClean="0"/>
              <a:t>consisting of volunteering CSO members and experts to draft ideas for measures and activities</a:t>
            </a:r>
          </a:p>
          <a:p>
            <a:pPr marL="347663" lvl="1" indent="-347663">
              <a:buFont typeface="Arial" panose="020B0604020202020204" pitchFamily="34" charset="0"/>
              <a:buChar char="•"/>
            </a:pPr>
            <a:r>
              <a:rPr lang="en-US" b="1" dirty="0" smtClean="0"/>
              <a:t>Several rounds of regional public consultations </a:t>
            </a:r>
            <a:r>
              <a:rPr lang="en-US" dirty="0" smtClean="0"/>
              <a:t>and expert meetings</a:t>
            </a:r>
          </a:p>
          <a:p>
            <a:pPr marL="347663" lvl="1" indent="-347663">
              <a:buFont typeface="Arial" panose="020B0604020202020204" pitchFamily="34" charset="0"/>
              <a:buChar char="•"/>
            </a:pPr>
            <a:r>
              <a:rPr lang="en-US" b="1" dirty="0" smtClean="0"/>
              <a:t>Inclusion of representatives from state administration </a:t>
            </a:r>
            <a:r>
              <a:rPr lang="en-US" dirty="0" smtClean="0"/>
              <a:t>bodies in the drafting process</a:t>
            </a:r>
          </a:p>
          <a:p>
            <a:pPr marL="347663" lvl="1" indent="-347663">
              <a:buFont typeface="Arial" panose="020B0604020202020204" pitchFamily="34" charset="0"/>
              <a:buChar char="•"/>
            </a:pPr>
            <a:r>
              <a:rPr lang="en-US" b="1" dirty="0" smtClean="0"/>
              <a:t>Wide national consultation </a:t>
            </a:r>
            <a:r>
              <a:rPr lang="en-US" dirty="0" smtClean="0"/>
              <a:t>of the final draft, including online consultation.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896000E-D380-475B-B18B-084A426694EA}" type="datetime3">
              <a:rPr lang="en-US" smtClean="0"/>
              <a:pPr/>
              <a:t>14 December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CDD6-7E1B-4D82-9AFE-A840AC0D0D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9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130 comments from 44 organizations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896000E-D380-475B-B18B-084A426694EA}" type="datetime3">
              <a:rPr lang="en-US" smtClean="0"/>
              <a:pPr/>
              <a:t>14 December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CDD6-7E1B-4D82-9AFE-A840AC0D0D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47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Challenge: how to ensure</a:t>
            </a:r>
            <a:r>
              <a:rPr lang="en-US" baseline="0" dirty="0" smtClean="0"/>
              <a:t> implementation </a:t>
            </a:r>
            <a:r>
              <a:rPr lang="en-US" dirty="0" smtClean="0"/>
              <a:t>in a changing political environment</a:t>
            </a:r>
          </a:p>
          <a:p>
            <a:endParaRPr lang="en-US" dirty="0" smtClean="0"/>
          </a:p>
          <a:p>
            <a:r>
              <a:rPr lang="en-US" dirty="0" smtClean="0"/>
              <a:t>Action plan- term may be 1-many</a:t>
            </a:r>
            <a:r>
              <a:rPr lang="en-US" baseline="0" dirty="0" smtClean="0"/>
              <a:t> years</a:t>
            </a:r>
          </a:p>
          <a:p>
            <a:r>
              <a:rPr lang="en-US" baseline="0" dirty="0" smtClean="0"/>
              <a:t>Institutional mechanism. Can be an unit for cooperation (Croatia and Macedonia), joint committee or council (Estonia), an assigned official (Moldova)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both case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important that there are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 roles and responsibilities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Bulgaria- council would be responsible for overall implementation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strategy- only created recently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Lack of financial resources was a challenge in many of the countries- e.g. Bulgaria the implementation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strategy was not supported with financial resources, some institutions claimed that this is the reason for not carrying out the activities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896000E-D380-475B-B18B-084A426694EA}" type="datetime3">
              <a:rPr lang="en-US" smtClean="0"/>
              <a:pPr/>
              <a:t>14 December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CDD6-7E1B-4D82-9AFE-A840AC0D0D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0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896000E-D380-475B-B18B-084A426694EA}" type="datetime3">
              <a:rPr lang="en-US" smtClean="0"/>
              <a:pPr/>
              <a:t>14 December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CDD6-7E1B-4D82-9AFE-A840AC0D0D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67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896000E-D380-475B-B18B-084A426694EA}" type="datetime3">
              <a:rPr lang="en-US" smtClean="0"/>
              <a:pPr/>
              <a:t>14 December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CDD6-7E1B-4D82-9AFE-A840AC0D0D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2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bg-BG" smtClean="0"/>
          </a:p>
        </p:txBody>
      </p:sp>
      <p:sp>
        <p:nvSpPr>
          <p:cNvPr id="1843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33A0AE-5821-4259-84A9-7B9A6B9C55D4}" type="slidenum">
              <a:rPr lang="en-US" altLang="bg-BG"/>
              <a:pPr>
                <a:spcBef>
                  <a:spcPct val="0"/>
                </a:spcBef>
              </a:pPr>
              <a:t>2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5565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bg-BG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A50D5B-578C-4339-8A20-5A1BB25A2CD3}" type="slidenum">
              <a:rPr lang="en-US" altLang="bg-BG"/>
              <a:pPr>
                <a:spcBef>
                  <a:spcPct val="0"/>
                </a:spcBef>
              </a:pPr>
              <a:t>3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8635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bg-BG" smtClean="0"/>
          </a:p>
        </p:txBody>
      </p:sp>
      <p:sp>
        <p:nvSpPr>
          <p:cNvPr id="2662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F89E2D-EF8B-4C78-85CB-FC251A853723}" type="slidenum">
              <a:rPr lang="en-US" altLang="bg-BG"/>
              <a:pPr>
                <a:spcBef>
                  <a:spcPct val="0"/>
                </a:spcBef>
              </a:pPr>
              <a:t>4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3630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 smtClean="0"/>
              <a:t>What we have seen based on the experience of many countries that</a:t>
            </a:r>
            <a:r>
              <a:rPr lang="en-US" sz="1300" baseline="0" dirty="0" smtClean="0"/>
              <a:t> the d</a:t>
            </a:r>
            <a:r>
              <a:rPr lang="en-US" sz="1300" dirty="0" smtClean="0"/>
              <a:t>evelopment of a policy document 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 smtClean="0"/>
              <a:t>a</a:t>
            </a:r>
            <a:r>
              <a:rPr lang="en-US" sz="1300" b="1" dirty="0" smtClean="0"/>
              <a:t> driver </a:t>
            </a:r>
            <a:r>
              <a:rPr lang="en-US" sz="1300" dirty="0" smtClean="0"/>
              <a:t>for developing a cooperative relationships between state authorities and CSOs.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 smtClean="0"/>
              <a:t>Can help to build trust between actors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 smtClean="0"/>
              <a:t>Therefore the drafting process is as important as the PDC itself.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 smtClean="0"/>
              <a:t>Besides this it can help to </a:t>
            </a:r>
            <a:r>
              <a:rPr lang="en-US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strengthen</a:t>
            </a:r>
            <a:r>
              <a:rPr lang="en-US" sz="13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</a:t>
            </a:r>
            <a:r>
              <a:rPr lang="en-US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identity and self-esteem of the NGO sector</a:t>
            </a:r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was an important outcome of three-years preparation work of the Estonian policy</a:t>
            </a:r>
            <a:r>
              <a:rPr lang="en-US" sz="13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document called Estonian Civil Society Development Concept.</a:t>
            </a:r>
            <a:endParaRPr 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EKAK Estonian NGOs tended to see themselves as atomized units working in their respective fields,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3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EKAK they started to see themselves as a unified sector </a:t>
            </a:r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many shared goals and interests.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896000E-D380-475B-B18B-084A426694EA}" type="datetime3">
              <a:rPr lang="en-US" smtClean="0"/>
              <a:pPr/>
              <a:t>14 December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CDD6-7E1B-4D82-9AFE-A840AC0D0D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08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process with all the steps from the policy cycle</a:t>
            </a:r>
          </a:p>
          <a:p>
            <a:r>
              <a:rPr lang="en-US" baseline="0" dirty="0" smtClean="0"/>
              <a:t>But the key challenge we experienced is the lack of implementation</a:t>
            </a:r>
          </a:p>
          <a:p>
            <a:r>
              <a:rPr lang="en-US" baseline="0" dirty="0" smtClean="0"/>
              <a:t>So it is important to consider the safeguards of implementation right from the beginning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C5E049-66F2-4AEE-AEA6-984962D3D0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0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There is a need for a clear plan with </a:t>
            </a:r>
            <a:r>
              <a:rPr lang="en-US" sz="1200" dirty="0" smtClean="0"/>
              <a:t>clear timeframes and specific outputs/outcomes.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Both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process for drafting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actual outcome and action plan should have very</a:t>
            </a:r>
            <a:endParaRPr lang="en-US" sz="12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There are some</a:t>
            </a:r>
            <a:r>
              <a:rPr lang="en-US" sz="1200" b="1" baseline="0" dirty="0" smtClean="0"/>
              <a:t> k</a:t>
            </a:r>
            <a:r>
              <a:rPr lang="en-US" sz="1200" b="1" dirty="0" smtClean="0"/>
              <a:t>ey decisions that needs to be made-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896000E-D380-475B-B18B-084A426694EA}" type="datetime3">
              <a:rPr lang="en-US" smtClean="0"/>
              <a:pPr/>
              <a:t>14 December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CDD6-7E1B-4D82-9AFE-A840AC0D0D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39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what is your vision, what do you want to achieve</a:t>
            </a:r>
            <a:r>
              <a:rPr lang="en-US" sz="1200" b="1" baseline="0" dirty="0" smtClean="0"/>
              <a:t> with the strategy?</a:t>
            </a:r>
            <a:endParaRPr lang="en-US" sz="1200" b="1" dirty="0" smtClean="0"/>
          </a:p>
          <a:p>
            <a:endParaRPr lang="en-US" dirty="0" smtClean="0"/>
          </a:p>
          <a:p>
            <a:r>
              <a:rPr lang="en-US" sz="1200" b="1" dirty="0" smtClean="0"/>
              <a:t>National Strategy for the Creation of Enabling Environment for Civil Society Development (2012-2016)</a:t>
            </a:r>
            <a:endParaRPr lang="de-DE" sz="700" b="1" dirty="0" smtClean="0"/>
          </a:p>
          <a:p>
            <a:r>
              <a:rPr lang="de-DE" b="1" dirty="0" smtClean="0"/>
              <a:t>Purpose</a:t>
            </a:r>
            <a:r>
              <a:rPr lang="de-DE" dirty="0" smtClean="0"/>
              <a:t> : </a:t>
            </a:r>
            <a:r>
              <a:rPr lang="en-US" b="1" dirty="0" smtClean="0"/>
              <a:t>To create conditions for community development in which citizens and civil society organizations</a:t>
            </a:r>
            <a:r>
              <a:rPr lang="en-US" dirty="0" smtClean="0"/>
              <a:t> can </a:t>
            </a:r>
            <a:r>
              <a:rPr lang="en-US" b="1" dirty="0" smtClean="0"/>
              <a:t>participate in building a society of wellbeing and equal opportunities for all.</a:t>
            </a:r>
          </a:p>
          <a:p>
            <a:endParaRPr lang="en-US" dirty="0" smtClean="0"/>
          </a:p>
          <a:p>
            <a:r>
              <a:rPr lang="en-US" dirty="0" smtClean="0"/>
              <a:t>Estonia- Estonian Civil Society</a:t>
            </a:r>
            <a:r>
              <a:rPr lang="en-US" baseline="0" dirty="0" smtClean="0"/>
              <a:t> Development Concept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b="1" dirty="0" smtClean="0"/>
              <a:t>To phrase the basis of partnership </a:t>
            </a:r>
            <a:r>
              <a:rPr lang="en-US" dirty="0" smtClean="0"/>
              <a:t>between nonprofit associations and the public sector, and </a:t>
            </a:r>
            <a:r>
              <a:rPr lang="en-US" b="1" dirty="0" smtClean="0"/>
              <a:t>a framework to promote civic initiative and strengthen democracy </a:t>
            </a:r>
            <a:r>
              <a:rPr lang="en-US" dirty="0" smtClean="0"/>
              <a:t>in Estonia.”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896000E-D380-475B-B18B-084A426694EA}" type="datetime3">
              <a:rPr lang="en-US" smtClean="0"/>
              <a:pPr/>
              <a:t>14 December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CDD6-7E1B-4D82-9AFE-A840AC0D0D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99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1600" dirty="0" smtClean="0"/>
              <a:t>What do we mean under CSO/civil society? E-g-, funding-</a:t>
            </a:r>
            <a:r>
              <a:rPr lang="en-US" altLang="en-US" sz="1600" baseline="0" dirty="0" smtClean="0"/>
              <a:t> if civil society perceived broadly, are trade unions, political parties and media benefit from state funding, too? E.g. Iraq</a:t>
            </a:r>
          </a:p>
          <a:p>
            <a:pPr eaLnBrk="1" hangingPunct="1"/>
            <a:r>
              <a:rPr lang="en-US" altLang="en-US" sz="1600" baseline="0" dirty="0" smtClean="0"/>
              <a:t>Cyprus- A, F and unions? Would trade unions and chamber of commerce be involved?</a:t>
            </a:r>
          </a:p>
          <a:p>
            <a:pPr eaLnBrk="1" hangingPunct="1"/>
            <a:r>
              <a:rPr lang="en-US" altLang="en-US" sz="1600" baseline="0" dirty="0" smtClean="0"/>
              <a:t>Macedonia- term CSO is defined in the strategy</a:t>
            </a:r>
            <a:endParaRPr lang="en-US" altLang="en-US" sz="1600" dirty="0" smtClean="0"/>
          </a:p>
          <a:p>
            <a:pPr eaLnBrk="1" hangingPunct="1"/>
            <a:endParaRPr lang="en-US" altLang="en-US" sz="1600" dirty="0" smtClean="0"/>
          </a:p>
          <a:p>
            <a:pPr eaLnBrk="1" hangingPunct="1"/>
            <a:r>
              <a:rPr lang="en-US" altLang="en-US" sz="1600" dirty="0" smtClean="0"/>
              <a:t>Which state institutions</a:t>
            </a:r>
            <a:r>
              <a:rPr lang="en-US" altLang="en-US" sz="1600" baseline="0" dirty="0" smtClean="0"/>
              <a:t> are involved?- national or also local, government or also parliament</a:t>
            </a:r>
            <a:endParaRPr lang="en-US" altLang="en-US" sz="1600" dirty="0" smtClean="0"/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896000E-D380-475B-B18B-084A426694EA}" type="datetime3">
              <a:rPr lang="en-US" smtClean="0"/>
              <a:pPr/>
              <a:t>14 December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CDD6-7E1B-4D82-9AFE-A840AC0D0D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4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alphaModFix amt="1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816D-62D5-4A0E-A56F-9B2A937FC2EE}" type="datetime2">
              <a:rPr lang="en-US" smtClean="0"/>
              <a:pPr/>
              <a:t>Wednesday, December 14,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2E6D-310A-4298-9C29-9D027E339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9DCF-C351-468A-936D-FECEC323A7E5}" type="datetime2">
              <a:rPr lang="en-US" smtClean="0"/>
              <a:pPr/>
              <a:t>Wednesday, December 14,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European Center for Not-for-Profit Law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2E6D-310A-4298-9C29-9D027E339A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7ADB-93E4-4F33-B9DC-DAF5C84DB75E}" type="datetime2">
              <a:rPr lang="en-US" smtClean="0"/>
              <a:pPr/>
              <a:t>Wednesday, December 14,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European Center for Not-for-Profit Law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2E6D-310A-4298-9C29-9D027E339A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FBE4-1904-4BCE-A92E-C701C04F13D2}" type="datetime2">
              <a:rPr lang="en-US" smtClean="0"/>
              <a:pPr/>
              <a:t>Wednesday, December 14,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 pitchFamily="34" charset="0"/>
              </a:rPr>
              <a:t>Copyright © 2014 European Center for Not-for-Profit Law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2E6D-310A-4298-9C29-9D027E339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2BBD-E740-47AF-A2CB-4D766947C215}" type="datetime2">
              <a:rPr lang="en-US" smtClean="0"/>
              <a:pPr/>
              <a:t>Wednesday, December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European Center for Not-for-Profit Law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2E6D-310A-4298-9C29-9D027E339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92B6-4EC7-4EB9-8D0D-AF0D5020FA25}" type="datetime2">
              <a:rPr lang="en-US" smtClean="0"/>
              <a:pPr/>
              <a:t>Wednesday, December 14,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European Center for Not-for-Profit Law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2E6D-310A-4298-9C29-9D027E339A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4C82-21B5-45E1-8D9E-576F191E16B9}" type="datetime2">
              <a:rPr lang="en-US" smtClean="0"/>
              <a:pPr/>
              <a:t>Wednesday, December 14, 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European Center for Not-for-Profit Law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2E6D-310A-4298-9C29-9D027E339A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7D2D-0653-47CA-A91A-74EEBCE7960B}" type="datetime2">
              <a:rPr lang="en-US" smtClean="0"/>
              <a:pPr/>
              <a:t>Wednesday, December 14,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European Center for Not-for-Profit Law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2E6D-310A-4298-9C29-9D027E339A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C3C3-4698-45E3-A337-81B63CAF2CD5}" type="datetime2">
              <a:rPr lang="en-US" smtClean="0"/>
              <a:pPr/>
              <a:t>Wednesday, December 14,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European Center for Not-for-Profit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2E6D-310A-4298-9C29-9D027E339A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4142-C2C1-423E-88C5-1B162DD03839}" type="datetime2">
              <a:rPr lang="en-US" smtClean="0"/>
              <a:pPr/>
              <a:t>Wednesday, December 14,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European Center for Not-for-Profit Law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2E6D-310A-4298-9C29-9D027E339A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DD09-07AB-401D-8C4E-1877AFFAB38D}" type="datetime2">
              <a:rPr lang="en-US" smtClean="0"/>
              <a:pPr/>
              <a:t>Wednesday, December 14,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European Center for Not-for-Profit Law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2E6D-310A-4298-9C29-9D027E339A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A8A4192-BF3C-4D83-AACD-57D63BF06131}" type="datetime2">
              <a:rPr lang="en-US" smtClean="0"/>
              <a:pPr/>
              <a:t>Wednesday, December 14,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4" algn="ctr"/>
            <a:r>
              <a:rPr lang="en-US" dirty="0" smtClean="0">
                <a:latin typeface="Calibri" pitchFamily="34" charset="0"/>
              </a:rPr>
              <a:t>Copyright © 2014 European Center for Not-for-Profit Law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4600" y="6356350"/>
            <a:ext cx="236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72478-FB9B-49CB-B067-DC2936C62252}" type="slidenum">
              <a:rPr lang="en-US" smtClean="0"/>
              <a:t>‹#›</a:t>
            </a:fld>
            <a:r>
              <a:rPr lang="hu-HU" dirty="0" smtClean="0"/>
              <a:t>    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8600" y="6129337"/>
            <a:ext cx="12954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6096000"/>
            <a:ext cx="9144000" cy="0"/>
          </a:xfrm>
          <a:prstGeom prst="line">
            <a:avLst/>
          </a:prstGeom>
          <a:ln w="38100">
            <a:solidFill>
              <a:srgbClr val="242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172200"/>
            <a:ext cx="7772400" cy="0"/>
          </a:xfrm>
          <a:prstGeom prst="line">
            <a:avLst/>
          </a:prstGeom>
          <a:ln w="76200">
            <a:solidFill>
              <a:srgbClr val="242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2427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nl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twitter.com/enablingNGOla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markjsebastian/1396530632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bluediamondgallery.com/scrabble/p/plan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blind-target-aim-dart-failed-82353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6000"/>
            <a:lum/>
          </a:blip>
          <a:srcRect/>
          <a:stretch>
            <a:fillRect l="-4000" t="1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0"/>
            <a:ext cx="7772400" cy="1470025"/>
          </a:xfrm>
        </p:spPr>
        <p:txBody>
          <a:bodyPr/>
          <a:lstStyle/>
          <a:p>
            <a:r>
              <a:rPr lang="en-US" dirty="0" smtClean="0"/>
              <a:t>Key steps for adopting a strategy</a:t>
            </a:r>
            <a:r>
              <a:rPr lang="hu-HU" dirty="0" smtClean="0"/>
              <a:t/>
            </a:r>
            <a:br>
              <a:rPr lang="hu-HU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114800"/>
            <a:ext cx="7162800" cy="1752600"/>
          </a:xfrm>
        </p:spPr>
        <p:txBody>
          <a:bodyPr/>
          <a:lstStyle/>
          <a:p>
            <a:r>
              <a:rPr lang="en-US" i="1" dirty="0" smtClean="0"/>
              <a:t>Luben Panov and Eszter Hartay </a:t>
            </a:r>
          </a:p>
          <a:p>
            <a:r>
              <a:rPr lang="en-US" i="1" dirty="0" smtClean="0"/>
              <a:t>European Center for Not-for-Profit Law</a:t>
            </a:r>
          </a:p>
          <a:p>
            <a:r>
              <a:rPr lang="en-US" i="1" dirty="0" smtClean="0"/>
              <a:t>December 14 2016, Cyprus</a:t>
            </a:r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152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81000"/>
            <a:ext cx="9144000" cy="369332"/>
          </a:xfrm>
          <a:prstGeom prst="rect">
            <a:avLst/>
          </a:prstGeom>
          <a:solidFill>
            <a:srgbClr val="2427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European Center for Not-for-Profit Law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Copyright © 2016 European Center for Not-for-Profit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2E6D-310A-4298-9C29-9D027E339A1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2" descr="You look so much thinner! Thanks. I had my appendix remove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2" y="0"/>
            <a:ext cx="4467828" cy="600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8200" y="762000"/>
            <a:ext cx="426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FORM</a:t>
            </a:r>
          </a:p>
          <a:p>
            <a:pPr algn="ctr"/>
            <a:endParaRPr lang="en-US" sz="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Unilateral/bilateral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Action plan: simultaneously or following the adoption of strategy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Who adopts/ratifies?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b="1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4118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1" indent="0">
              <a:buNone/>
            </a:pPr>
            <a:r>
              <a:rPr lang="en-US" sz="3000" i="1" dirty="0"/>
              <a:t>Civil sector: </a:t>
            </a:r>
            <a:r>
              <a:rPr lang="en-US" sz="3000" dirty="0" smtClean="0"/>
              <a:t>CSOs</a:t>
            </a:r>
            <a:r>
              <a:rPr lang="en-US" sz="3000" dirty="0"/>
              <a:t>, umbrellas, informal groups, professionals, affected groups, experts…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State: </a:t>
            </a:r>
            <a:r>
              <a:rPr lang="en-US" dirty="0" smtClean="0"/>
              <a:t>government</a:t>
            </a:r>
            <a:r>
              <a:rPr lang="en-US" dirty="0"/>
              <a:t>, parliament, ministries, local gov’t…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Copyright © 2016 European Center for Not-for-Profit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2E6D-310A-4298-9C29-9D027E339A1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8658" y="212983"/>
            <a:ext cx="8458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>
                <a:solidFill>
                  <a:srgbClr val="242766"/>
                </a:solidFill>
                <a:latin typeface="+mj-lt"/>
                <a:ea typeface="+mj-ea"/>
                <a:cs typeface="+mj-cs"/>
              </a:rPr>
              <a:t>WHO is involved in the process?</a:t>
            </a:r>
          </a:p>
          <a:p>
            <a:pPr algn="ctr"/>
            <a:endParaRPr lang="en-US" sz="3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80158" y="48768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PARTICIPATORY APPROACH!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94" y="76200"/>
            <a:ext cx="8229600" cy="1143000"/>
          </a:xfrm>
        </p:spPr>
        <p:txBody>
          <a:bodyPr/>
          <a:lstStyle/>
          <a:p>
            <a:r>
              <a:rPr lang="en-US" dirty="0" smtClean="0"/>
              <a:t>How? -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Conferences and roundtables- e.g. NGO days and sector-wide events</a:t>
            </a:r>
          </a:p>
          <a:p>
            <a:r>
              <a:rPr lang="en-US" dirty="0" smtClean="0"/>
              <a:t>Working groups</a:t>
            </a:r>
            <a:endParaRPr lang="en-US" dirty="0"/>
          </a:p>
          <a:p>
            <a:r>
              <a:rPr lang="en-US" dirty="0" smtClean="0"/>
              <a:t>Internet (i.e. online consultation)</a:t>
            </a:r>
          </a:p>
          <a:p>
            <a:r>
              <a:rPr lang="en-US" dirty="0"/>
              <a:t>Mass </a:t>
            </a:r>
            <a:r>
              <a:rPr lang="en-US" dirty="0" smtClean="0"/>
              <a:t>media</a:t>
            </a:r>
          </a:p>
          <a:p>
            <a:r>
              <a:rPr lang="en-US" dirty="0" smtClean="0"/>
              <a:t>Website on strategy</a:t>
            </a:r>
            <a:endParaRPr lang="en-US" dirty="0"/>
          </a:p>
          <a:p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Copyright © 2016 European Center for Not-for-Profit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2E6D-310A-4298-9C29-9D027E339A1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2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 study: Croatia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80928"/>
            <a:ext cx="8953500" cy="4830763"/>
          </a:xfrm>
        </p:spPr>
        <p:txBody>
          <a:bodyPr>
            <a:normAutofit/>
          </a:bodyPr>
          <a:lstStyle/>
          <a:p>
            <a:pPr marL="347663" lvl="1" indent="-347663">
              <a:buFont typeface="Arial" panose="020B0604020202020204" pitchFamily="34" charset="0"/>
              <a:buChar char="•"/>
            </a:pPr>
            <a:r>
              <a:rPr lang="en-US" b="1" dirty="0"/>
              <a:t>“Open space” methodology event </a:t>
            </a:r>
            <a:r>
              <a:rPr lang="en-US" dirty="0" smtClean="0"/>
              <a:t>-develop pre-draft (key </a:t>
            </a:r>
            <a:r>
              <a:rPr lang="en-US" dirty="0"/>
              <a:t>areas/topics and </a:t>
            </a:r>
            <a:r>
              <a:rPr lang="en-US" dirty="0" smtClean="0"/>
              <a:t>vision)</a:t>
            </a:r>
          </a:p>
          <a:p>
            <a:pPr marL="347663" lvl="1" indent="-347663">
              <a:buFont typeface="Arial" panose="020B0604020202020204" pitchFamily="34" charset="0"/>
              <a:buChar char="•"/>
            </a:pPr>
            <a:r>
              <a:rPr lang="en-US" b="1" dirty="0" smtClean="0"/>
              <a:t>Working </a:t>
            </a:r>
            <a:r>
              <a:rPr lang="en-US" b="1" dirty="0"/>
              <a:t>groups </a:t>
            </a:r>
            <a:r>
              <a:rPr lang="en-US" dirty="0" smtClean="0"/>
              <a:t>to draft ideas for measures and activities</a:t>
            </a:r>
          </a:p>
          <a:p>
            <a:pPr marL="347663" lvl="1" indent="-347663">
              <a:buFont typeface="Arial" panose="020B0604020202020204" pitchFamily="34" charset="0"/>
              <a:buChar char="•"/>
            </a:pPr>
            <a:r>
              <a:rPr lang="en-US" b="1" dirty="0" smtClean="0"/>
              <a:t>Several rounds of regional public consultations </a:t>
            </a:r>
            <a:r>
              <a:rPr lang="en-US" dirty="0" smtClean="0"/>
              <a:t>and expert meetings</a:t>
            </a:r>
          </a:p>
          <a:p>
            <a:pPr marL="347663" lvl="1" indent="-347663">
              <a:buFont typeface="Arial" panose="020B0604020202020204" pitchFamily="34" charset="0"/>
              <a:buChar char="•"/>
            </a:pPr>
            <a:r>
              <a:rPr lang="en-US" b="1" dirty="0" smtClean="0"/>
              <a:t>Inclusion of representatives from state administration </a:t>
            </a:r>
            <a:r>
              <a:rPr lang="en-US" dirty="0" smtClean="0"/>
              <a:t>bodies</a:t>
            </a:r>
          </a:p>
          <a:p>
            <a:pPr marL="347663" lvl="1" indent="-347663">
              <a:buFont typeface="Arial" panose="020B0604020202020204" pitchFamily="34" charset="0"/>
              <a:buChar char="•"/>
            </a:pPr>
            <a:r>
              <a:rPr lang="en-US" b="1" dirty="0" smtClean="0"/>
              <a:t>Wide national consultation </a:t>
            </a:r>
            <a:r>
              <a:rPr lang="en-US" dirty="0" smtClean="0"/>
              <a:t>of the final draft, including online consultation.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Copyright © 2016 European Center for Not-for-Profit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2E6D-310A-4298-9C29-9D027E339A1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 study: Bulgaria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80928"/>
            <a:ext cx="8953500" cy="4830763"/>
          </a:xfrm>
        </p:spPr>
        <p:txBody>
          <a:bodyPr>
            <a:noAutofit/>
          </a:bodyPr>
          <a:lstStyle/>
          <a:p>
            <a:pPr marL="347663" lvl="1" indent="-347663">
              <a:buFont typeface="Arial" panose="020B0604020202020204" pitchFamily="34" charset="0"/>
              <a:buChar char="•"/>
            </a:pPr>
            <a:r>
              <a:rPr lang="en-US" sz="2700" dirty="0" smtClean="0"/>
              <a:t>Initiated by CSOs </a:t>
            </a:r>
            <a:r>
              <a:rPr lang="en-US" sz="2700" b="1" dirty="0" smtClean="0"/>
              <a:t>based on analysis </a:t>
            </a:r>
            <a:r>
              <a:rPr lang="en-US" sz="2700" dirty="0" smtClean="0"/>
              <a:t>of state funding to CSOs</a:t>
            </a:r>
          </a:p>
          <a:p>
            <a:pPr marL="347663" lvl="1" indent="-347663">
              <a:buFont typeface="Arial" panose="020B0604020202020204" pitchFamily="34" charset="0"/>
              <a:buChar char="•"/>
            </a:pPr>
            <a:r>
              <a:rPr lang="en-US" sz="2700" b="1" dirty="0" smtClean="0"/>
              <a:t>Study visit </a:t>
            </a:r>
            <a:r>
              <a:rPr lang="en-US" sz="2700" dirty="0" smtClean="0"/>
              <a:t>organized to a group of decision-makers</a:t>
            </a:r>
          </a:p>
          <a:p>
            <a:pPr marL="347663" lvl="1" indent="-347663">
              <a:buFont typeface="Arial" panose="020B0604020202020204" pitchFamily="34" charset="0"/>
              <a:buChar char="•"/>
            </a:pPr>
            <a:r>
              <a:rPr lang="en-US" sz="2700" b="1" dirty="0" smtClean="0"/>
              <a:t>Roundtable</a:t>
            </a:r>
            <a:r>
              <a:rPr lang="en-US" sz="2700" dirty="0" smtClean="0"/>
              <a:t> organized by Minister for Managing EU funds- decision on </a:t>
            </a:r>
            <a:r>
              <a:rPr lang="en-US" sz="2700" b="1" dirty="0" smtClean="0"/>
              <a:t>joint CSO-government working group</a:t>
            </a:r>
          </a:p>
          <a:p>
            <a:pPr marL="347663" lvl="1" indent="-347663">
              <a:buFont typeface="Arial" panose="020B0604020202020204" pitchFamily="34" charset="0"/>
              <a:buChar char="•"/>
            </a:pPr>
            <a:r>
              <a:rPr lang="en-US" sz="2700" dirty="0" smtClean="0"/>
              <a:t>Joint working group selected a </a:t>
            </a:r>
            <a:r>
              <a:rPr lang="en-US" sz="2700" b="1" dirty="0" smtClean="0"/>
              <a:t>smaller operative group </a:t>
            </a:r>
            <a:r>
              <a:rPr lang="en-US" sz="2700" dirty="0" smtClean="0"/>
              <a:t>to develop first draft to be approved by the Roundtable</a:t>
            </a:r>
          </a:p>
          <a:p>
            <a:pPr marL="347663" lvl="1" indent="-347663">
              <a:buFont typeface="Arial" panose="020B0604020202020204" pitchFamily="34" charset="0"/>
              <a:buChar char="•"/>
            </a:pPr>
            <a:r>
              <a:rPr lang="en-US" sz="2700" b="1" dirty="0" smtClean="0"/>
              <a:t>Online public consultation </a:t>
            </a:r>
          </a:p>
          <a:p>
            <a:pPr marL="347663" lvl="1" indent="-347663">
              <a:buFont typeface="Arial" panose="020B0604020202020204" pitchFamily="34" charset="0"/>
              <a:buChar char="•"/>
            </a:pPr>
            <a:r>
              <a:rPr lang="en-US" sz="2700" b="1" dirty="0" smtClean="0"/>
              <a:t>Public discussion </a:t>
            </a:r>
            <a:r>
              <a:rPr lang="en-US" sz="2700" dirty="0" smtClean="0"/>
              <a:t>with all CSOs submitting comments</a:t>
            </a:r>
          </a:p>
          <a:p>
            <a:pPr marL="347663" lvl="1" indent="-347663">
              <a:buFont typeface="Arial" panose="020B0604020202020204" pitchFamily="34" charset="0"/>
              <a:buChar char="•"/>
            </a:pPr>
            <a:r>
              <a:rPr lang="en-US" sz="2700" b="1" dirty="0" smtClean="0"/>
              <a:t>Official coordination among Council of Ministers </a:t>
            </a:r>
            <a:r>
              <a:rPr lang="en-US" sz="2700" dirty="0" smtClean="0"/>
              <a:t>before adoption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Copyright © 2016 European Center for Not-for-Profit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2E6D-310A-4298-9C29-9D027E339A1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285" y="125669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3000" b="1" dirty="0" smtClean="0">
                <a:latin typeface="+mj-lt"/>
              </a:rPr>
              <a:t>Action </a:t>
            </a:r>
            <a:r>
              <a:rPr lang="en-US" sz="3000" b="1" dirty="0">
                <a:latin typeface="+mj-lt"/>
              </a:rPr>
              <a:t>Plan </a:t>
            </a:r>
            <a:r>
              <a:rPr lang="en-US" sz="3000" dirty="0">
                <a:latin typeface="+mj-lt"/>
              </a:rPr>
              <a:t>that ensures that the commitments are put into </a:t>
            </a:r>
            <a:r>
              <a:rPr lang="en-US" sz="3000" dirty="0" smtClean="0">
                <a:latin typeface="+mj-lt"/>
              </a:rPr>
              <a:t>practice </a:t>
            </a:r>
            <a:endParaRPr lang="en-US" sz="300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3000" b="1" dirty="0" smtClean="0">
                <a:latin typeface="+mj-lt"/>
              </a:rPr>
              <a:t>Institutional </a:t>
            </a:r>
            <a:r>
              <a:rPr lang="en-US" sz="3000" b="1" dirty="0">
                <a:latin typeface="+mj-lt"/>
              </a:rPr>
              <a:t>mechanism </a:t>
            </a:r>
            <a:r>
              <a:rPr lang="en-US" sz="3000" dirty="0">
                <a:latin typeface="+mj-lt"/>
              </a:rPr>
              <a:t>for coordinating and monitoring the </a:t>
            </a:r>
            <a:r>
              <a:rPr lang="en-US" sz="3000" dirty="0" smtClean="0">
                <a:latin typeface="+mj-lt"/>
              </a:rPr>
              <a:t>implementation with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Copyright © 2016 European Center for Not-for-Profit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2E6D-310A-4298-9C29-9D027E339A1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266700" y="428814"/>
            <a:ext cx="967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STRONGEST GUARANTEES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of implementation 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95600" y="1736219"/>
            <a:ext cx="1447800" cy="482025"/>
          </a:xfrm>
          <a:prstGeom prst="straightConnector1">
            <a:avLst/>
          </a:prstGeom>
          <a:ln w="76200">
            <a:solidFill>
              <a:srgbClr val="2427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88061" y="1736219"/>
            <a:ext cx="1524000" cy="482025"/>
          </a:xfrm>
          <a:prstGeom prst="straightConnector1">
            <a:avLst/>
          </a:prstGeom>
          <a:ln w="76200">
            <a:solidFill>
              <a:srgbClr val="2427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5410200"/>
            <a:ext cx="708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+ Mechanism for non-compliance</a:t>
            </a:r>
            <a:endParaRPr lang="en-US" sz="3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854370" y="2051010"/>
            <a:ext cx="653297" cy="2139990"/>
          </a:xfrm>
          <a:prstGeom prst="straightConnector1">
            <a:avLst/>
          </a:prstGeom>
          <a:ln w="76200">
            <a:solidFill>
              <a:srgbClr val="2427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" y="4144129"/>
            <a:ext cx="3819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+mj-lt"/>
              </a:rPr>
              <a:t>Sufficient financial and human </a:t>
            </a:r>
            <a:r>
              <a:rPr lang="en-US" sz="3000" b="1" dirty="0">
                <a:latin typeface="+mj-lt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5120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692" y="12954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Political will and commitment</a:t>
            </a:r>
          </a:p>
          <a:p>
            <a:r>
              <a:rPr lang="en-US" dirty="0" smtClean="0"/>
              <a:t>Journey to develop cooperation, trust and self-esteem</a:t>
            </a:r>
          </a:p>
          <a:p>
            <a:r>
              <a:rPr lang="en-US" dirty="0" smtClean="0"/>
              <a:t>Agreement on key issues- aim, form, parties…</a:t>
            </a:r>
          </a:p>
          <a:p>
            <a:pPr>
              <a:buSzPct val="80000"/>
              <a:defRPr/>
            </a:pPr>
            <a:r>
              <a:rPr lang="en-US" dirty="0" smtClean="0"/>
              <a:t>Priorities </a:t>
            </a:r>
            <a:r>
              <a:rPr lang="en-US" dirty="0"/>
              <a:t>determined publicly</a:t>
            </a:r>
            <a:endParaRPr lang="hu-HU" dirty="0"/>
          </a:p>
          <a:p>
            <a:pPr>
              <a:buSzPct val="80000"/>
              <a:defRPr/>
            </a:pPr>
            <a:r>
              <a:rPr lang="en-US" dirty="0" smtClean="0"/>
              <a:t>Open </a:t>
            </a:r>
            <a:r>
              <a:rPr lang="en-US" dirty="0"/>
              <a:t>and public process with possibility to provide opinions at various stages</a:t>
            </a:r>
          </a:p>
          <a:p>
            <a:pPr>
              <a:buSzPct val="80000"/>
              <a:defRPr/>
            </a:pPr>
            <a:r>
              <a:rPr lang="en-US" dirty="0"/>
              <a:t>Several rounds of </a:t>
            </a:r>
            <a:r>
              <a:rPr lang="en-US" dirty="0" smtClean="0"/>
              <a:t>discussions, both online and in-person</a:t>
            </a:r>
            <a:endParaRPr lang="en-US" dirty="0"/>
          </a:p>
          <a:p>
            <a:r>
              <a:rPr lang="en-US" dirty="0" smtClean="0"/>
              <a:t>Guarantees </a:t>
            </a:r>
            <a:r>
              <a:rPr lang="en-US" dirty="0"/>
              <a:t>for </a:t>
            </a:r>
            <a:r>
              <a:rPr lang="en-US" dirty="0" smtClean="0"/>
              <a:t>implementation: action plan, institutions, resources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Copyright © 2016 European Center for Not-for-Profit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2E6D-310A-4298-9C29-9D027E339A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European Center for Not-for-Profit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2E6D-310A-4298-9C29-9D027E339A1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85800" y="838200"/>
            <a:ext cx="7772400" cy="4038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hu-HU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+mn-cs"/>
            </a:endParaRPr>
          </a:p>
          <a:p>
            <a:pPr algn="ctr" eaLnBrk="0" hangingPunct="0">
              <a:defRPr/>
            </a:pPr>
            <a:r>
              <a:rPr lang="en-US" sz="4000" b="1" dirty="0">
                <a:solidFill>
                  <a:srgbClr val="2427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Thank you!</a:t>
            </a:r>
            <a:endParaRPr lang="hu-HU" sz="4000" b="1" dirty="0">
              <a:solidFill>
                <a:srgbClr val="2427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  <a:p>
            <a:pPr algn="ctr" eaLnBrk="0" hangingPunct="0">
              <a:defRPr/>
            </a:pPr>
            <a:endParaRPr lang="hu-HU" sz="3600" dirty="0">
              <a:latin typeface="Calibri" pitchFamily="34" charset="0"/>
              <a:cs typeface="+mn-cs"/>
            </a:endParaRPr>
          </a:p>
          <a:p>
            <a:pPr algn="ctr" eaLnBrk="0" hangingPunct="0">
              <a:defRPr/>
            </a:pPr>
            <a:endParaRPr lang="en-US" i="1" dirty="0" smtClean="0">
              <a:solidFill>
                <a:srgbClr val="0070C0"/>
              </a:solidFill>
              <a:latin typeface="Calibri" pitchFamily="34" charset="0"/>
              <a:cs typeface="+mn-cs"/>
              <a:hlinkClick r:id="rId3"/>
            </a:endParaRPr>
          </a:p>
          <a:p>
            <a:pPr algn="ctr" eaLnBrk="0" hangingPunct="0">
              <a:defRPr/>
            </a:pPr>
            <a:r>
              <a:rPr lang="hu-HU" sz="2400" dirty="0" smtClean="0">
                <a:solidFill>
                  <a:srgbClr val="0070C0"/>
                </a:solidFill>
                <a:latin typeface="Calibri" pitchFamily="34" charset="0"/>
                <a:cs typeface="+mn-cs"/>
                <a:hlinkClick r:id="rId3"/>
              </a:rPr>
              <a:t>www.ecnl.org</a:t>
            </a:r>
            <a:endParaRPr lang="en-US" sz="2400" dirty="0" smtClean="0">
              <a:solidFill>
                <a:srgbClr val="0070C0"/>
              </a:solidFill>
              <a:latin typeface="Calibri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en-US" sz="2400" i="1" dirty="0" smtClean="0">
                <a:latin typeface="Calibri" pitchFamily="34" charset="0"/>
                <a:cs typeface="+mn-cs"/>
              </a:rPr>
              <a:t>	</a:t>
            </a:r>
          </a:p>
          <a:p>
            <a:pPr algn="ctr" eaLnBrk="0" hangingPunct="0">
              <a:defRPr/>
            </a:pPr>
            <a:r>
              <a:rPr lang="hu-HU" sz="2400" i="1" dirty="0" smtClean="0">
                <a:solidFill>
                  <a:srgbClr val="0070C0"/>
                </a:solidFill>
                <a:latin typeface="Calibri" pitchFamily="34" charset="0"/>
                <a:cs typeface="+mn-cs"/>
              </a:rPr>
              <a:t>      </a:t>
            </a:r>
            <a:r>
              <a:rPr lang="en-US" sz="2400" i="1" dirty="0" smtClean="0">
                <a:solidFill>
                  <a:srgbClr val="0070C0"/>
                </a:solidFill>
                <a:latin typeface="Calibri" pitchFamily="34" charset="0"/>
                <a:cs typeface="+mn-cs"/>
              </a:rPr>
              <a:t>@</a:t>
            </a:r>
            <a:r>
              <a:rPr lang="en-US" sz="2400" i="1" dirty="0" err="1" smtClean="0">
                <a:solidFill>
                  <a:srgbClr val="0070C0"/>
                </a:solidFill>
                <a:latin typeface="Calibri" pitchFamily="34" charset="0"/>
                <a:cs typeface="+mn-cs"/>
              </a:rPr>
              <a:t>EnablingNGOlaw</a:t>
            </a:r>
            <a:endParaRPr lang="en-US" sz="2400" i="1" dirty="0" smtClean="0">
              <a:solidFill>
                <a:srgbClr val="0070C0"/>
              </a:solidFill>
              <a:latin typeface="Calibri" pitchFamily="34" charset="0"/>
              <a:cs typeface="+mn-cs"/>
            </a:endParaRPr>
          </a:p>
          <a:p>
            <a:pPr algn="ctr" eaLnBrk="0" hangingPunct="0">
              <a:defRPr/>
            </a:pPr>
            <a:endParaRPr lang="hu-HU" i="1" dirty="0">
              <a:latin typeface="Cambria" pitchFamily="18" charset="0"/>
              <a:cs typeface="+mn-cs"/>
            </a:endParaRPr>
          </a:p>
        </p:txBody>
      </p:sp>
      <p:pic>
        <p:nvPicPr>
          <p:cNvPr id="6" name="Picture 5" descr="cid:image001.png@01CC72F3.7D0FF94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581400"/>
            <a:ext cx="411480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strategy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1484313"/>
            <a:ext cx="8763000" cy="4641850"/>
          </a:xfrm>
        </p:spPr>
        <p:txBody>
          <a:bodyPr>
            <a:normAutofit/>
          </a:bodyPr>
          <a:lstStyle/>
          <a:p>
            <a:pPr eaLnBrk="1" hangingPunct="1">
              <a:buSzPct val="80000"/>
              <a:defRPr/>
            </a:pPr>
            <a:r>
              <a:rPr lang="en-US" altLang="bg-BG" sz="3400" dirty="0" smtClean="0">
                <a:latin typeface="+mj-lt"/>
              </a:rPr>
              <a:t>A policy document</a:t>
            </a:r>
          </a:p>
          <a:p>
            <a:pPr eaLnBrk="1" fontAlgn="auto" hangingPunct="1">
              <a:spcAft>
                <a:spcPts val="0"/>
              </a:spcAft>
              <a:buSzPct val="80000"/>
              <a:defRPr/>
            </a:pPr>
            <a:r>
              <a:rPr lang="en-US" sz="3400" dirty="0">
                <a:latin typeface="+mj-lt"/>
              </a:rPr>
              <a:t>Support CSO </a:t>
            </a:r>
            <a:r>
              <a:rPr lang="en-US" sz="3400" dirty="0" smtClean="0">
                <a:latin typeface="+mj-lt"/>
              </a:rPr>
              <a:t>development</a:t>
            </a:r>
          </a:p>
          <a:p>
            <a:pPr eaLnBrk="1" fontAlgn="auto" hangingPunct="1">
              <a:spcAft>
                <a:spcPts val="0"/>
              </a:spcAft>
              <a:buSzPct val="80000"/>
              <a:defRPr/>
            </a:pPr>
            <a:r>
              <a:rPr lang="en-US" sz="3400" dirty="0" smtClean="0">
                <a:latin typeface="+mj-lt"/>
              </a:rPr>
              <a:t>Establish </a:t>
            </a:r>
            <a:r>
              <a:rPr lang="en-US" sz="3400" dirty="0">
                <a:latin typeface="+mj-lt"/>
              </a:rPr>
              <a:t>framework for </a:t>
            </a:r>
            <a:r>
              <a:rPr lang="en-US" sz="3400" dirty="0" smtClean="0">
                <a:latin typeface="+mj-lt"/>
              </a:rPr>
              <a:t>partnership</a:t>
            </a:r>
            <a:endParaRPr lang="en-US" sz="3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SzPct val="80000"/>
              <a:defRPr/>
            </a:pPr>
            <a:r>
              <a:rPr lang="en-US" sz="3400" dirty="0">
                <a:latin typeface="+mj-lt"/>
              </a:rPr>
              <a:t>Coordinate the policy towards </a:t>
            </a:r>
            <a:r>
              <a:rPr lang="en-US" sz="3400" dirty="0" smtClean="0">
                <a:latin typeface="+mj-lt"/>
              </a:rPr>
              <a:t>CSOs</a:t>
            </a:r>
            <a:endParaRPr lang="en-US" sz="3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SzPct val="80000"/>
              <a:defRPr/>
            </a:pPr>
            <a:r>
              <a:rPr lang="en-US" sz="3400" dirty="0" smtClean="0">
                <a:latin typeface="+mj-lt"/>
              </a:rPr>
              <a:t>Serve </a:t>
            </a:r>
            <a:r>
              <a:rPr lang="en-US" sz="3400" dirty="0">
                <a:latin typeface="+mj-lt"/>
              </a:rPr>
              <a:t>as a roadmap</a:t>
            </a:r>
            <a:r>
              <a:rPr lang="hu-HU" sz="3400" dirty="0">
                <a:latin typeface="+mj-lt"/>
              </a:rPr>
              <a:t>.</a:t>
            </a:r>
            <a:endParaRPr lang="en-US" altLang="bg-BG" sz="3400" dirty="0" smtClean="0">
              <a:latin typeface="+mj-lt"/>
            </a:endParaRPr>
          </a:p>
        </p:txBody>
      </p:sp>
      <p:sp>
        <p:nvSpPr>
          <p:cNvPr id="17412" name="Dia számának hely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204144-B836-4232-9EF1-E5E720A45DD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1042988" y="6308725"/>
            <a:ext cx="7489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400" i="1"/>
              <a:t> </a:t>
            </a:r>
            <a:r>
              <a:rPr lang="en-US" altLang="bg-BG" sz="1300" i="1">
                <a:latin typeface="Georgia" panose="02040502050405020303" pitchFamily="18" charset="0"/>
              </a:rPr>
              <a:t>Copyright © 2016 by ECNL</a:t>
            </a:r>
          </a:p>
        </p:txBody>
      </p:sp>
    </p:spTree>
    <p:extLst>
      <p:ext uri="{BB962C8B-B14F-4D97-AF65-F5344CB8AC3E}">
        <p14:creationId xmlns:p14="http://schemas.microsoft.com/office/powerpoint/2010/main" val="32466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17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strategies cover?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135563"/>
          </a:xfrm>
        </p:spPr>
        <p:txBody>
          <a:bodyPr/>
          <a:lstStyle/>
          <a:p>
            <a:pPr>
              <a:spcBef>
                <a:spcPct val="0"/>
              </a:spcBef>
              <a:buSzPct val="80000"/>
            </a:pPr>
            <a:r>
              <a:rPr lang="hu-HU" altLang="bg-BG" sz="2900" dirty="0">
                <a:latin typeface="+mj-lt"/>
              </a:rPr>
              <a:t>History</a:t>
            </a:r>
            <a:r>
              <a:rPr lang="en-US" altLang="bg-BG" sz="2900" dirty="0">
                <a:latin typeface="+mj-lt"/>
              </a:rPr>
              <a:t>/Analysis</a:t>
            </a:r>
            <a:r>
              <a:rPr lang="hu-HU" altLang="bg-BG" sz="2900" dirty="0">
                <a:latin typeface="+mj-lt"/>
              </a:rPr>
              <a:t> of </a:t>
            </a:r>
            <a:r>
              <a:rPr lang="en-US" altLang="bg-BG" sz="2900" dirty="0">
                <a:latin typeface="+mj-lt"/>
              </a:rPr>
              <a:t>CS</a:t>
            </a:r>
            <a:r>
              <a:rPr lang="hu-HU" altLang="bg-BG" sz="2900" dirty="0">
                <a:latin typeface="+mj-lt"/>
              </a:rPr>
              <a:t>O sector and state of cooperation</a:t>
            </a:r>
          </a:p>
          <a:p>
            <a:pPr>
              <a:spcBef>
                <a:spcPct val="0"/>
              </a:spcBef>
              <a:buSzPct val="80000"/>
            </a:pPr>
            <a:r>
              <a:rPr lang="en-US" altLang="bg-BG" sz="2900" dirty="0">
                <a:latin typeface="+mj-lt"/>
              </a:rPr>
              <a:t>Principles </a:t>
            </a:r>
            <a:endParaRPr lang="hu-HU" altLang="bg-BG" sz="2900" dirty="0">
              <a:latin typeface="+mj-lt"/>
            </a:endParaRPr>
          </a:p>
          <a:p>
            <a:pPr>
              <a:spcBef>
                <a:spcPct val="0"/>
              </a:spcBef>
              <a:buSzPct val="80000"/>
            </a:pPr>
            <a:r>
              <a:rPr lang="en-US" altLang="bg-BG" sz="2900" dirty="0">
                <a:latin typeface="+mj-lt"/>
              </a:rPr>
              <a:t>Areas of support</a:t>
            </a:r>
          </a:p>
          <a:p>
            <a:pPr marL="1169988" lvl="1" indent="-457200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bg-BG" sz="2700" i="1" dirty="0" smtClean="0">
                <a:latin typeface="+mj-lt"/>
              </a:rPr>
              <a:t>Legal framework </a:t>
            </a:r>
          </a:p>
          <a:p>
            <a:pPr marL="1169988" lvl="1" indent="-457200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bg-BG" sz="2700" i="1" dirty="0" smtClean="0">
                <a:latin typeface="+mj-lt"/>
              </a:rPr>
              <a:t>Funding</a:t>
            </a:r>
          </a:p>
          <a:p>
            <a:pPr marL="1169988" lvl="1" indent="-457200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bg-BG" sz="2700" i="1" dirty="0" smtClean="0">
                <a:latin typeface="+mj-lt"/>
              </a:rPr>
              <a:t>Participation in policy making</a:t>
            </a:r>
          </a:p>
          <a:p>
            <a:pPr marL="1169988" lvl="1" indent="-457200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bg-BG" sz="2700" i="1" dirty="0" smtClean="0">
                <a:latin typeface="+mj-lt"/>
              </a:rPr>
              <a:t>Service delivery….</a:t>
            </a:r>
          </a:p>
          <a:p>
            <a:pPr>
              <a:spcBef>
                <a:spcPct val="0"/>
              </a:spcBef>
              <a:buSzPct val="80000"/>
            </a:pPr>
            <a:r>
              <a:rPr lang="hu-HU" altLang="bg-BG" sz="2900" dirty="0">
                <a:latin typeface="+mj-lt"/>
              </a:rPr>
              <a:t>I</a:t>
            </a:r>
            <a:r>
              <a:rPr lang="en-US" altLang="bg-BG" sz="2900" dirty="0" err="1">
                <a:latin typeface="+mj-lt"/>
              </a:rPr>
              <a:t>mplement</a:t>
            </a:r>
            <a:r>
              <a:rPr lang="hu-HU" altLang="bg-BG" sz="2900" dirty="0">
                <a:latin typeface="+mj-lt"/>
              </a:rPr>
              <a:t>ation</a:t>
            </a:r>
            <a:r>
              <a:rPr lang="en-US" altLang="bg-BG" sz="2900" dirty="0">
                <a:latin typeface="+mj-lt"/>
              </a:rPr>
              <a:t> and responsibilities</a:t>
            </a:r>
          </a:p>
          <a:p>
            <a:pPr>
              <a:spcBef>
                <a:spcPct val="0"/>
              </a:spcBef>
              <a:buSzPct val="80000"/>
            </a:pPr>
            <a:r>
              <a:rPr lang="en-US" altLang="bg-BG" sz="2900" dirty="0">
                <a:latin typeface="+mj-lt"/>
              </a:rPr>
              <a:t>Action Plan</a:t>
            </a:r>
          </a:p>
          <a:p>
            <a:pPr>
              <a:spcBef>
                <a:spcPct val="0"/>
              </a:spcBef>
              <a:buSzPct val="80000"/>
            </a:pPr>
            <a:r>
              <a:rPr lang="hu-HU" altLang="bg-BG" sz="2900" dirty="0">
                <a:latin typeface="+mj-lt"/>
              </a:rPr>
              <a:t>M</a:t>
            </a:r>
            <a:r>
              <a:rPr lang="en-US" altLang="bg-BG" sz="2900" dirty="0" err="1">
                <a:latin typeface="+mj-lt"/>
              </a:rPr>
              <a:t>onitor</a:t>
            </a:r>
            <a:r>
              <a:rPr lang="hu-HU" altLang="bg-BG" sz="2900" dirty="0" smtClean="0">
                <a:latin typeface="+mj-lt"/>
              </a:rPr>
              <a:t>ing</a:t>
            </a:r>
            <a:r>
              <a:rPr lang="en-US" altLang="bg-BG" sz="2900" dirty="0" smtClean="0">
                <a:latin typeface="+mj-lt"/>
              </a:rPr>
              <a:t> and procedure for amendments</a:t>
            </a:r>
          </a:p>
        </p:txBody>
      </p:sp>
      <p:sp>
        <p:nvSpPr>
          <p:cNvPr id="19460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7EC451-CEB9-42A9-8A9A-312BF86BBD7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1042988" y="6308725"/>
            <a:ext cx="7489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400" i="1"/>
              <a:t> </a:t>
            </a:r>
            <a:r>
              <a:rPr lang="en-US" altLang="bg-BG" sz="1300" i="1">
                <a:latin typeface="Georgia" panose="02040502050405020303" pitchFamily="18" charset="0"/>
              </a:rPr>
              <a:t>Copyright © 2016 by ECNL</a:t>
            </a:r>
          </a:p>
        </p:txBody>
      </p:sp>
    </p:spTree>
    <p:extLst>
      <p:ext uri="{BB962C8B-B14F-4D97-AF65-F5344CB8AC3E}">
        <p14:creationId xmlns:p14="http://schemas.microsoft.com/office/powerpoint/2010/main" val="81828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451"/>
            <a:ext cx="868680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Preconditions for success</a:t>
            </a:r>
            <a:r>
              <a:rPr lang="hu-H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implementation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buSzPct val="80000"/>
            </a:pPr>
            <a:r>
              <a:rPr lang="en-US" altLang="bg-BG" sz="3000" dirty="0" smtClean="0">
                <a:latin typeface="+mj-lt"/>
              </a:rPr>
              <a:t>Political will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SzPct val="80000"/>
            </a:pPr>
            <a:r>
              <a:rPr lang="en-US" altLang="bg-BG" sz="3000" dirty="0" smtClean="0">
                <a:latin typeface="+mj-lt"/>
              </a:rPr>
              <a:t>Commitment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SzPct val="80000"/>
            </a:pPr>
            <a:r>
              <a:rPr lang="en-US" altLang="bg-BG" sz="3000" dirty="0" smtClean="0">
                <a:latin typeface="+mj-lt"/>
              </a:rPr>
              <a:t>Participatory drafting and ownership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SzPct val="80000"/>
            </a:pPr>
            <a:r>
              <a:rPr lang="en-US" altLang="bg-BG" sz="3000" dirty="0" smtClean="0">
                <a:latin typeface="+mj-lt"/>
              </a:rPr>
              <a:t>Financial and human resources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SzPct val="80000"/>
            </a:pPr>
            <a:r>
              <a:rPr lang="en-US" altLang="bg-BG" sz="3000" dirty="0" smtClean="0">
                <a:latin typeface="+mj-lt"/>
              </a:rPr>
              <a:t>Awareness among CSOs and officials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SzPct val="80000"/>
            </a:pPr>
            <a:r>
              <a:rPr lang="en-US" altLang="bg-BG" sz="3000" dirty="0" smtClean="0">
                <a:latin typeface="+mj-lt"/>
              </a:rPr>
              <a:t>Implementation plan (adopted with the strategy or later)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SzPct val="80000"/>
            </a:pPr>
            <a:r>
              <a:rPr lang="en-US" altLang="bg-BG" sz="3000" dirty="0" smtClean="0">
                <a:latin typeface="+mj-lt"/>
              </a:rPr>
              <a:t>Institutional framework for implementation, monitoring and evaluation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12CA67-9289-4F5E-AC33-96B1269DE1A5}" type="slidenum">
              <a:rPr lang="en-US" altLang="bg-BG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bg-BG" sz="1200">
              <a:solidFill>
                <a:srgbClr val="898989"/>
              </a:solidFill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1042988" y="6308725"/>
            <a:ext cx="7489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400" i="1"/>
              <a:t> </a:t>
            </a:r>
            <a:r>
              <a:rPr lang="en-US" altLang="bg-BG" sz="1300" i="1">
                <a:latin typeface="Georgia" panose="02040502050405020303" pitchFamily="18" charset="0"/>
              </a:rPr>
              <a:t>Copyright © 2016 by ECNL</a:t>
            </a:r>
          </a:p>
        </p:txBody>
      </p:sp>
    </p:spTree>
    <p:extLst>
      <p:ext uri="{BB962C8B-B14F-4D97-AF65-F5344CB8AC3E}">
        <p14:creationId xmlns:p14="http://schemas.microsoft.com/office/powerpoint/2010/main" val="12031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Copyright © 2016 European Center for Not-for-Profit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2E6D-310A-4298-9C29-9D027E339A1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éptalálat a következőre: „journey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99"/>
            <a:ext cx="9144000" cy="609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3500" y="73096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JOURNEY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5257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Source: Flickr, Mark Sebastian, </a:t>
            </a:r>
            <a:r>
              <a:rPr lang="en-US" sz="1200" i="1" dirty="0">
                <a:hlinkClick r:id="rId4"/>
              </a:rPr>
              <a:t>https://</a:t>
            </a:r>
            <a:r>
              <a:rPr lang="en-US" sz="1200" i="1" dirty="0" smtClean="0">
                <a:hlinkClick r:id="rId4"/>
              </a:rPr>
              <a:t>www.flickr.com/photos/markjsebastian/13965306323</a:t>
            </a:r>
            <a:endParaRPr lang="en-US" sz="1200" i="1" dirty="0" smtClean="0"/>
          </a:p>
          <a:p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none" dirty="0" smtClean="0">
                <a:latin typeface="Georgia" pitchFamily="18" charset="0"/>
              </a:rPr>
              <a:t>The process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233198"/>
              </p:ext>
            </p:extLst>
          </p:nvPr>
        </p:nvGraphicFramePr>
        <p:xfrm>
          <a:off x="0" y="762000"/>
          <a:ext cx="9144000" cy="544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148" name="Straight Arrow Connector 5"/>
          <p:cNvCxnSpPr>
            <a:cxnSpLocks noChangeShapeType="1"/>
          </p:cNvCxnSpPr>
          <p:nvPr/>
        </p:nvCxnSpPr>
        <p:spPr bwMode="auto">
          <a:xfrm flipH="1">
            <a:off x="5715000" y="914400"/>
            <a:ext cx="1219200" cy="3048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6172200" y="381000"/>
            <a:ext cx="297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solidFill>
                  <a:srgbClr val="FF0000"/>
                </a:solidFill>
                <a:latin typeface="Georgia" panose="02040502050405020303" pitchFamily="18" charset="0"/>
              </a:rPr>
              <a:t>IMPLEMENTATION ISSUES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9E61B-E43C-48CF-A78C-6EC1664B0FB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Copyright © 2016 European Center for Not-for-Profit Law</a:t>
            </a:r>
          </a:p>
        </p:txBody>
      </p:sp>
    </p:spTree>
    <p:extLst>
      <p:ext uri="{BB962C8B-B14F-4D97-AF65-F5344CB8AC3E}">
        <p14:creationId xmlns:p14="http://schemas.microsoft.com/office/powerpoint/2010/main" val="19875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Copyright © 2016 European Center for Not-for-Profit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2E6D-310A-4298-9C29-9D027E339A1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 descr="Képtalálat a következőre: „plan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47008" y="49530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The Blue Diamond Gallery, </a:t>
            </a:r>
            <a:r>
              <a:rPr lang="en-US" sz="1200" i="1" dirty="0" smtClean="0">
                <a:hlinkClick r:id="rId4"/>
              </a:rPr>
              <a:t>http</a:t>
            </a:r>
            <a:r>
              <a:rPr lang="en-US" sz="1200" i="1" dirty="0">
                <a:hlinkClick r:id="rId4"/>
              </a:rPr>
              <a:t>://</a:t>
            </a:r>
            <a:r>
              <a:rPr lang="en-US" sz="1200" i="1" dirty="0" smtClean="0">
                <a:hlinkClick r:id="rId4"/>
              </a:rPr>
              <a:t>www.thebluediamondgallery.com/scrabble/p/plan.html</a:t>
            </a:r>
            <a:endParaRPr lang="en-US" sz="1200" i="1" dirty="0" smtClean="0"/>
          </a:p>
          <a:p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9304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Copyright © 2016 European Center for Not-for-Profit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2E6D-310A-4298-9C29-9D027E339A1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 descr="Képtalálat a következőre: „aim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0" y="0"/>
            <a:ext cx="79248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0" y="5338583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</a:t>
            </a:r>
            <a:r>
              <a:rPr lang="en-US" sz="1200" i="1" dirty="0" err="1" smtClean="0"/>
              <a:t>Pixabay</a:t>
            </a:r>
            <a:endParaRPr lang="en-US" sz="1200" i="1" dirty="0" smtClean="0"/>
          </a:p>
          <a:p>
            <a:r>
              <a:rPr lang="en-US" sz="1200" i="1" dirty="0">
                <a:hlinkClick r:id="rId4"/>
              </a:rPr>
              <a:t>https://pixabay.com/en/blind-target-aim-dart-failed-823530</a:t>
            </a:r>
            <a:r>
              <a:rPr lang="en-US" sz="1200" i="1" dirty="0" smtClean="0">
                <a:hlinkClick r:id="rId4"/>
              </a:rPr>
              <a:t>/</a:t>
            </a:r>
            <a:endParaRPr lang="en-US" sz="1200" i="1" dirty="0" smtClean="0"/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416461" y="228600"/>
            <a:ext cx="579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WHAT DO WE WANT TO ACHIEVE?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027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Copyright © 2016 European Center for Not-for-Profit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2E6D-310A-4298-9C29-9D027E339A1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19600" y="4495800"/>
            <a:ext cx="3962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WHO ARE THE PARTIES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75"/>
            <a:ext cx="9144000" cy="605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11802" y="14478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 ARE THE PARTIES?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615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solidFill>
            <a:srgbClr val="24276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</TotalTime>
  <Words>1629</Words>
  <Application>Microsoft Office PowerPoint</Application>
  <PresentationFormat>Ekran Gösterisi (4:3)</PresentationFormat>
  <Paragraphs>265</Paragraphs>
  <Slides>17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Courier New</vt:lpstr>
      <vt:lpstr>Georgia</vt:lpstr>
      <vt:lpstr>Office Theme</vt:lpstr>
      <vt:lpstr>Key steps for adopting a strategy </vt:lpstr>
      <vt:lpstr>What is a strategy?</vt:lpstr>
      <vt:lpstr>What do strategies cover?</vt:lpstr>
      <vt:lpstr>Preconditions for successful implementation</vt:lpstr>
      <vt:lpstr>PowerPoint Sunusu</vt:lpstr>
      <vt:lpstr>The process</vt:lpstr>
      <vt:lpstr>PowerPoint Sunusu</vt:lpstr>
      <vt:lpstr>PowerPoint Sunusu</vt:lpstr>
      <vt:lpstr>PowerPoint Sunusu</vt:lpstr>
      <vt:lpstr>PowerPoint Sunusu</vt:lpstr>
      <vt:lpstr>PowerPoint Sunusu</vt:lpstr>
      <vt:lpstr>How? - Tools</vt:lpstr>
      <vt:lpstr>Case study: Croatia</vt:lpstr>
      <vt:lpstr>Case study: Bulgaria</vt:lpstr>
      <vt:lpstr>PowerPoint Sunusu</vt:lpstr>
      <vt:lpstr>Lessons learned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Katerina</dc:creator>
  <cp:lastModifiedBy>iscom</cp:lastModifiedBy>
  <cp:revision>165</cp:revision>
  <cp:lastPrinted>2016-12-14T06:50:14Z</cp:lastPrinted>
  <dcterms:created xsi:type="dcterms:W3CDTF">2014-03-24T12:33:27Z</dcterms:created>
  <dcterms:modified xsi:type="dcterms:W3CDTF">2016-12-14T06:50:36Z</dcterms:modified>
</cp:coreProperties>
</file>