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59" r:id="rId5"/>
    <p:sldId id="278" r:id="rId6"/>
    <p:sldId id="281" r:id="rId7"/>
    <p:sldId id="272" r:id="rId8"/>
    <p:sldId id="266" r:id="rId9"/>
    <p:sldId id="279" r:id="rId10"/>
    <p:sldId id="277" r:id="rId11"/>
    <p:sldId id="282" r:id="rId12"/>
    <p:sldId id="26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B028B-8408-4B21-BEF2-162501ED6167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841B4-7151-4048-8A47-1883E3FB0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3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C9108C0-C15A-46E0-8676-A8E0709E8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D9EA2-1887-4BD8-8784-F8BC1FD7D5F7}" type="slidenum">
              <a:rPr lang="en-GB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A7FFC2B-BD44-48FE-90DE-DA90F2E46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A0088D5-2384-4698-807E-5267E0FA5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69EFFD0-1AD0-4417-A030-B5BEB8368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73132C-3B92-44DC-80F6-14A4F6CF95B3}" type="slidenum">
              <a:rPr lang="en-GB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D0A5300-FC94-4FDD-9D77-8DFFF6D23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60D9BF1-28C7-4764-8C55-44A475FA2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96E02EA-F93A-4BDF-ACAF-3BE113016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6F77D3-7EA2-43AF-8569-257C0BEFBE91}" type="slidenum">
              <a:rPr lang="en-GB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GB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E127F27-80CC-4C0D-A1CA-3BE9A4B2B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8B839AF-9ADD-481F-A36C-22125D3C7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7F0FB40-8C97-4630-9A12-C2B18D377F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FCFC4-6846-45AB-991D-885EDB5CCA5C}" type="slidenum">
              <a:rPr lang="en-GB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1E70738-AA9D-49AF-BBC7-9AF6B7B93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4CF14ED-B8C5-4192-9CA3-2A17A56BF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F316545-7817-4A8C-8669-420B78661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AC1708-C5B4-492B-AA8C-AF73E0CA9759}" type="slidenum">
              <a:rPr lang="en-GB" altLang="en-US" b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918B428-89C6-4EE8-8C73-17A6430BF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1EF1925-3144-4E25-8F27-4375239D2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000">
                <a:latin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6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9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0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CB9D-F557-4A06-AB0E-9D462042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6134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2C373-C526-49C1-A0F7-673C950CD65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9900" y="14351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8275B-12FE-499B-B6C3-8E66C712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2300" y="14351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B5CE65-8A7D-4383-8D69-9DDBE2D56E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BBFE535-B2CC-4537-9FF2-9744E59C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BE9E079-7556-479B-9CFF-D03072025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C965-99A6-44CE-A1CC-F595F4CAFF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39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18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9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1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6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1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9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85B9-5FE3-431C-ADE7-AB64FCCEA16A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40DF-4781-424D-8114-D48603451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acregroup.co.uk/" TargetMode="External"/><Relationship Id="rId2" Type="http://schemas.openxmlformats.org/officeDocument/2006/relationships/hyperlink" Target="mailto:Phil@greenacegroup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0835" name="Content Placeholder 7"/>
          <p:cNvSpPr>
            <a:spLocks noGrp="1"/>
          </p:cNvSpPr>
          <p:nvPr>
            <p:ph idx="1"/>
          </p:nvPr>
        </p:nvSpPr>
        <p:spPr>
          <a:xfrm>
            <a:off x="423863" y="149542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r>
              <a:rPr lang="en-GB" altLang="en-US" sz="4800" b="1" dirty="0"/>
              <a:t>Public Benefit Status</a:t>
            </a:r>
          </a:p>
          <a:p>
            <a:pPr marL="0" indent="0" algn="ctr">
              <a:buNone/>
            </a:pPr>
            <a:r>
              <a:rPr lang="en-GB" altLang="en-US" dirty="0"/>
              <a:t>Phil Cooper of the Greenacre Group UK</a:t>
            </a:r>
          </a:p>
          <a:p>
            <a:pPr marL="0" indent="0" algn="ctr">
              <a:buNone/>
            </a:pPr>
            <a:r>
              <a:rPr lang="en-GB" altLang="en-US" dirty="0"/>
              <a:t>Presentation for the northern part of Cyprus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869160"/>
            <a:ext cx="3393644" cy="175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7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B388880-85A4-47C2-9754-7F57ACA27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7030A0"/>
                </a:solidFill>
              </a:rPr>
              <a:t>When does an organisation merit PBO status? </a:t>
            </a:r>
          </a:p>
        </p:txBody>
      </p:sp>
      <p:sp>
        <p:nvSpPr>
          <p:cNvPr id="22531" name="Rectangle 19">
            <a:extLst>
              <a:ext uri="{FF2B5EF4-FFF2-40B4-BE49-F238E27FC236}">
                <a16:creationId xmlns:a16="http://schemas.microsoft.com/office/drawing/2014/main" id="{DB9D92C4-415C-4532-A6B2-646C190FA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73688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82A1"/>
              </a:buClr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Informal </a:t>
            </a:r>
            <a:r>
              <a:rPr lang="en-GB" altLang="en-US" dirty="0">
                <a:solidFill>
                  <a:schemeClr val="bg2"/>
                </a:solidFill>
              </a:rPr>
              <a:t>							    </a:t>
            </a:r>
            <a:r>
              <a:rPr lang="en-GB" altLang="en-US" dirty="0">
                <a:solidFill>
                  <a:srgbClr val="FF0000"/>
                </a:solidFill>
              </a:rPr>
              <a:t>Formal</a:t>
            </a:r>
          </a:p>
          <a:p>
            <a:pPr algn="ctr" eaLnBrk="1" hangingPunct="1">
              <a:buClr>
                <a:srgbClr val="0082A1"/>
              </a:buClr>
              <a:buFontTx/>
              <a:buNone/>
            </a:pPr>
            <a:r>
              <a:rPr lang="en-GB" altLang="en-US" dirty="0">
                <a:solidFill>
                  <a:srgbClr val="002060"/>
                </a:solidFill>
                <a:sym typeface="Wingdings" panose="05000000000000000000" pitchFamily="2" charset="2"/>
              </a:rPr>
              <a:t>  </a:t>
            </a:r>
            <a:r>
              <a:rPr lang="en-GB" altLang="en-US" dirty="0">
                <a:solidFill>
                  <a:srgbClr val="002060"/>
                </a:solidFill>
              </a:rPr>
              <a:t>PBO Life Cycle </a:t>
            </a:r>
            <a:r>
              <a:rPr lang="en-GB" altLang="en-US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endParaRPr lang="en-GB" altLang="en-US" dirty="0">
              <a:solidFill>
                <a:srgbClr val="002060"/>
              </a:solidFill>
            </a:endParaRPr>
          </a:p>
        </p:txBody>
      </p:sp>
      <p:sp>
        <p:nvSpPr>
          <p:cNvPr id="22532" name="AutoShape 25">
            <a:extLst>
              <a:ext uri="{FF2B5EF4-FFF2-40B4-BE49-F238E27FC236}">
                <a16:creationId xmlns:a16="http://schemas.microsoft.com/office/drawing/2014/main" id="{E2D0A517-C396-4F23-8DB2-DC48B775A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213100"/>
            <a:ext cx="8424863" cy="4321175"/>
          </a:xfrm>
          <a:custGeom>
            <a:avLst/>
            <a:gdLst>
              <a:gd name="T0" fmla="*/ 4212432 w 21600"/>
              <a:gd name="T1" fmla="*/ 0 h 21600"/>
              <a:gd name="T2" fmla="*/ 299941 w 21600"/>
              <a:gd name="T3" fmla="*/ 2160588 h 21600"/>
              <a:gd name="T4" fmla="*/ 4212432 w 21600"/>
              <a:gd name="T5" fmla="*/ 307684 h 21600"/>
              <a:gd name="T6" fmla="*/ 8124922 w 21600"/>
              <a:gd name="T7" fmla="*/ 21605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38" y="10800"/>
                </a:moveTo>
                <a:cubicBezTo>
                  <a:pt x="1538" y="5684"/>
                  <a:pt x="5684" y="1538"/>
                  <a:pt x="10800" y="1538"/>
                </a:cubicBezTo>
                <a:cubicBezTo>
                  <a:pt x="15915" y="1538"/>
                  <a:pt x="20062" y="5684"/>
                  <a:pt x="20062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lnTo>
                  <a:pt x="1538" y="10800"/>
                </a:lnTo>
                <a:close/>
              </a:path>
            </a:pathLst>
          </a:custGeom>
          <a:solidFill>
            <a:srgbClr val="6666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27">
            <a:extLst>
              <a:ext uri="{FF2B5EF4-FFF2-40B4-BE49-F238E27FC236}">
                <a16:creationId xmlns:a16="http://schemas.microsoft.com/office/drawing/2014/main" id="{9C0FF840-3434-48F9-9964-8F46CFEAC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3068638"/>
            <a:ext cx="0" cy="15128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28">
            <a:extLst>
              <a:ext uri="{FF2B5EF4-FFF2-40B4-BE49-F238E27FC236}">
                <a16:creationId xmlns:a16="http://schemas.microsoft.com/office/drawing/2014/main" id="{2346051A-A9E1-4CD1-AC72-FBC7BCF7C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2060575"/>
            <a:ext cx="0" cy="16557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Line 29">
            <a:extLst>
              <a:ext uri="{FF2B5EF4-FFF2-40B4-BE49-F238E27FC236}">
                <a16:creationId xmlns:a16="http://schemas.microsoft.com/office/drawing/2014/main" id="{BE22F941-26C5-473D-84F6-E8BE32518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2852738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6" name="Line 30">
            <a:extLst>
              <a:ext uri="{FF2B5EF4-FFF2-40B4-BE49-F238E27FC236}">
                <a16:creationId xmlns:a16="http://schemas.microsoft.com/office/drawing/2014/main" id="{15816545-0A4D-4AC0-9013-DF82E3AE1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8350" y="3716338"/>
            <a:ext cx="0" cy="7921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Line 31">
            <a:extLst>
              <a:ext uri="{FF2B5EF4-FFF2-40B4-BE49-F238E27FC236}">
                <a16:creationId xmlns:a16="http://schemas.microsoft.com/office/drawing/2014/main" id="{DA0CBDBB-05BB-4354-AEC0-10BBD7BAD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916113"/>
            <a:ext cx="0" cy="12969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Text Box 33">
            <a:extLst>
              <a:ext uri="{FF2B5EF4-FFF2-40B4-BE49-F238E27FC236}">
                <a16:creationId xmlns:a16="http://schemas.microsoft.com/office/drawing/2014/main" id="{42FDB421-FDA1-4656-92E7-B461691AB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875" y="2276475"/>
            <a:ext cx="2087563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2060"/>
                </a:solidFill>
              </a:rPr>
              <a:t>Written Constitution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22539" name="Text Box 34">
            <a:extLst>
              <a:ext uri="{FF2B5EF4-FFF2-40B4-BE49-F238E27FC236}">
                <a16:creationId xmlns:a16="http://schemas.microsoft.com/office/drawing/2014/main" id="{DB4779DB-21F9-4642-81AE-FFF65D212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12875"/>
            <a:ext cx="20875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2060"/>
                </a:solidFill>
              </a:rPr>
              <a:t>Legally Incorporated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2540" name="Text Box 35">
            <a:extLst>
              <a:ext uri="{FF2B5EF4-FFF2-40B4-BE49-F238E27FC236}">
                <a16:creationId xmlns:a16="http://schemas.microsoft.com/office/drawing/2014/main" id="{EB613264-3349-4A09-AC4C-4B7EEC682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133600"/>
            <a:ext cx="2087563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Opens Bank Account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2541" name="Text Box 36">
            <a:extLst>
              <a:ext uri="{FF2B5EF4-FFF2-40B4-BE49-F238E27FC236}">
                <a16:creationId xmlns:a16="http://schemas.microsoft.com/office/drawing/2014/main" id="{918DC7A4-538F-4C20-B74D-53AE084A0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268413"/>
            <a:ext cx="2087563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2"/>
                </a:solidFill>
              </a:rPr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Starts Public Fund-raising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2542" name="Text Box 37">
            <a:extLst>
              <a:ext uri="{FF2B5EF4-FFF2-40B4-BE49-F238E27FC236}">
                <a16:creationId xmlns:a16="http://schemas.microsoft.com/office/drawing/2014/main" id="{2E3CF40B-2F78-46CC-9936-ABBDE5E1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700213"/>
            <a:ext cx="23034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Income exceeds US$10,000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2543" name="Line 39">
            <a:extLst>
              <a:ext uri="{FF2B5EF4-FFF2-40B4-BE49-F238E27FC236}">
                <a16:creationId xmlns:a16="http://schemas.microsoft.com/office/drawing/2014/main" id="{B4F38D6F-F553-4EE9-8D8B-698E856E0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2276475"/>
            <a:ext cx="0" cy="15843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Text Box 40">
            <a:extLst>
              <a:ext uri="{FF2B5EF4-FFF2-40B4-BE49-F238E27FC236}">
                <a16:creationId xmlns:a16="http://schemas.microsoft.com/office/drawing/2014/main" id="{8D5C1FEF-A61F-4DAE-A612-B3509F83A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196975"/>
            <a:ext cx="18002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Gets Overseas funding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2545" name="Line 41">
            <a:extLst>
              <a:ext uri="{FF2B5EF4-FFF2-40B4-BE49-F238E27FC236}">
                <a16:creationId xmlns:a16="http://schemas.microsoft.com/office/drawing/2014/main" id="{68631115-EDEF-478B-B762-7B28B417EE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2708275"/>
            <a:ext cx="0" cy="647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6" name="Text Box 43">
            <a:extLst>
              <a:ext uri="{FF2B5EF4-FFF2-40B4-BE49-F238E27FC236}">
                <a16:creationId xmlns:a16="http://schemas.microsoft.com/office/drawing/2014/main" id="{783187CA-7CCA-4CC0-8087-FE31EB3A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59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22547" name="AutoShape 23">
            <a:extLst>
              <a:ext uri="{FF2B5EF4-FFF2-40B4-BE49-F238E27FC236}">
                <a16:creationId xmlns:a16="http://schemas.microsoft.com/office/drawing/2014/main" id="{490B0FF6-01A0-45D9-A00C-4DE52B008874}"/>
              </a:ext>
            </a:extLst>
          </p:cNvPr>
          <p:cNvSpPr>
            <a:spLocks noChangeArrowheads="1"/>
          </p:cNvSpPr>
          <p:nvPr/>
        </p:nvSpPr>
        <p:spPr bwMode="auto">
          <a:xfrm rot="-1804080">
            <a:off x="4284663" y="4581525"/>
            <a:ext cx="2871787" cy="288925"/>
          </a:xfrm>
          <a:prstGeom prst="rightArrow">
            <a:avLst>
              <a:gd name="adj1" fmla="val 50000"/>
              <a:gd name="adj2" fmla="val 248489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8" name="Text Box 46">
            <a:extLst>
              <a:ext uri="{FF2B5EF4-FFF2-40B4-BE49-F238E27FC236}">
                <a16:creationId xmlns:a16="http://schemas.microsoft.com/office/drawing/2014/main" id="{6C04C080-4EE3-4F07-BAE3-F0B2388362B2}"/>
              </a:ext>
            </a:extLst>
          </p:cNvPr>
          <p:cNvSpPr txBox="1">
            <a:spLocks noChangeArrowheads="1"/>
          </p:cNvSpPr>
          <p:nvPr/>
        </p:nvSpPr>
        <p:spPr bwMode="auto">
          <a:xfrm rot="-1793809">
            <a:off x="4140200" y="429260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B050"/>
                </a:solidFill>
              </a:rPr>
              <a:t>Trigger Point</a:t>
            </a:r>
          </a:p>
        </p:txBody>
      </p:sp>
      <p:sp>
        <p:nvSpPr>
          <p:cNvPr id="22549" name="Text Box 47">
            <a:extLst>
              <a:ext uri="{FF2B5EF4-FFF2-40B4-BE49-F238E27FC236}">
                <a16:creationId xmlns:a16="http://schemas.microsoft.com/office/drawing/2014/main" id="{73320FD8-A662-48B1-93A0-C56937C5B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775" y="2349500"/>
            <a:ext cx="180022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rgbClr val="002060"/>
                </a:solidFill>
              </a:rPr>
              <a:t>Achieves Best Practice Standards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8EF0AD5-8A1F-4257-967B-4336E2A74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3" y="6138545"/>
            <a:ext cx="944880" cy="4876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6" name="AutoShape 24">
            <a:extLst>
              <a:ext uri="{FF2B5EF4-FFF2-40B4-BE49-F238E27FC236}">
                <a16:creationId xmlns:a16="http://schemas.microsoft.com/office/drawing/2014/main" id="{7A490F17-1421-4004-A931-288D00F5C593}"/>
              </a:ext>
            </a:extLst>
          </p:cNvPr>
          <p:cNvSpPr>
            <a:spLocks noChangeArrowheads="1"/>
          </p:cNvSpPr>
          <p:nvPr/>
        </p:nvSpPr>
        <p:spPr bwMode="auto">
          <a:xfrm rot="-9875481">
            <a:off x="1096963" y="5157788"/>
            <a:ext cx="3538537" cy="215900"/>
          </a:xfrm>
          <a:prstGeom prst="rightArrow">
            <a:avLst>
              <a:gd name="adj1" fmla="val 50000"/>
              <a:gd name="adj2" fmla="val 40974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85C60FE-4A15-42C9-989F-56552DABB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When does an organisation merit PBO status? 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F107935-B396-4A97-A173-D31FA7364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7" y="5308443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82A1"/>
              </a:buClr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Informal </a:t>
            </a:r>
            <a:r>
              <a:rPr lang="en-GB" altLang="en-US" dirty="0">
                <a:solidFill>
                  <a:schemeClr val="bg2"/>
                </a:solidFill>
              </a:rPr>
              <a:t>							    </a:t>
            </a:r>
            <a:r>
              <a:rPr lang="en-GB" altLang="en-US" dirty="0">
                <a:solidFill>
                  <a:srgbClr val="FF0000"/>
                </a:solidFill>
              </a:rPr>
              <a:t>Formal</a:t>
            </a:r>
          </a:p>
          <a:p>
            <a:pPr algn="ctr" eaLnBrk="1" hangingPunct="1">
              <a:buClr>
                <a:srgbClr val="0082A1"/>
              </a:buClr>
              <a:buFontTx/>
              <a:buNone/>
            </a:pPr>
            <a:r>
              <a:rPr lang="en-GB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  </a:t>
            </a:r>
            <a:r>
              <a:rPr lang="en-GB" altLang="en-US" dirty="0">
                <a:solidFill>
                  <a:schemeClr val="tx1"/>
                </a:solidFill>
              </a:rPr>
              <a:t>PBO Life Cycle </a:t>
            </a:r>
            <a:r>
              <a:rPr lang="en-GB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24581" name="AutoShape 4">
            <a:extLst>
              <a:ext uri="{FF2B5EF4-FFF2-40B4-BE49-F238E27FC236}">
                <a16:creationId xmlns:a16="http://schemas.microsoft.com/office/drawing/2014/main" id="{9CDF3F0A-2AF6-4CF4-B051-E3880A797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213100"/>
            <a:ext cx="8424863" cy="4321175"/>
          </a:xfrm>
          <a:custGeom>
            <a:avLst/>
            <a:gdLst>
              <a:gd name="T0" fmla="*/ 4212432 w 21600"/>
              <a:gd name="T1" fmla="*/ 0 h 21600"/>
              <a:gd name="T2" fmla="*/ 299941 w 21600"/>
              <a:gd name="T3" fmla="*/ 2160588 h 21600"/>
              <a:gd name="T4" fmla="*/ 4212432 w 21600"/>
              <a:gd name="T5" fmla="*/ 307684 h 21600"/>
              <a:gd name="T6" fmla="*/ 8124922 w 21600"/>
              <a:gd name="T7" fmla="*/ 21605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38" y="10800"/>
                </a:moveTo>
                <a:cubicBezTo>
                  <a:pt x="1538" y="5684"/>
                  <a:pt x="5684" y="1538"/>
                  <a:pt x="10800" y="1538"/>
                </a:cubicBezTo>
                <a:cubicBezTo>
                  <a:pt x="15915" y="1538"/>
                  <a:pt x="20062" y="5684"/>
                  <a:pt x="20062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lnTo>
                  <a:pt x="1538" y="10800"/>
                </a:lnTo>
                <a:close/>
              </a:path>
            </a:pathLst>
          </a:custGeom>
          <a:solidFill>
            <a:srgbClr val="666699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Line 5">
            <a:extLst>
              <a:ext uri="{FF2B5EF4-FFF2-40B4-BE49-F238E27FC236}">
                <a16:creationId xmlns:a16="http://schemas.microsoft.com/office/drawing/2014/main" id="{103CE078-CAF7-40BD-BF55-8842A6A99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3068638"/>
            <a:ext cx="0" cy="15128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3" name="Line 6">
            <a:extLst>
              <a:ext uri="{FF2B5EF4-FFF2-40B4-BE49-F238E27FC236}">
                <a16:creationId xmlns:a16="http://schemas.microsoft.com/office/drawing/2014/main" id="{83DB74BE-E561-4E89-A4C0-85B271939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2060575"/>
            <a:ext cx="0" cy="16557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76AA4028-2287-4E34-8607-2EB3604E6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2852738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5" name="Line 8">
            <a:extLst>
              <a:ext uri="{FF2B5EF4-FFF2-40B4-BE49-F238E27FC236}">
                <a16:creationId xmlns:a16="http://schemas.microsoft.com/office/drawing/2014/main" id="{878DFE6B-2D0A-4B4E-92B8-F4CE27680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8350" y="3716338"/>
            <a:ext cx="0" cy="7921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Line 9">
            <a:extLst>
              <a:ext uri="{FF2B5EF4-FFF2-40B4-BE49-F238E27FC236}">
                <a16:creationId xmlns:a16="http://schemas.microsoft.com/office/drawing/2014/main" id="{5D619C31-CD4B-4F2A-B2D3-68DE05091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916113"/>
            <a:ext cx="0" cy="12969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B1B8F4E6-F584-4508-B747-98C070575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875" y="2276475"/>
            <a:ext cx="2087563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2060"/>
                </a:solidFill>
              </a:rPr>
              <a:t>Written Constitution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6B88A891-44FA-4988-B4DF-BA24EDDAD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12875"/>
            <a:ext cx="20875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2060"/>
                </a:solidFill>
              </a:rPr>
              <a:t>Legally Incorporated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4589" name="Text Box 12">
            <a:extLst>
              <a:ext uri="{FF2B5EF4-FFF2-40B4-BE49-F238E27FC236}">
                <a16:creationId xmlns:a16="http://schemas.microsoft.com/office/drawing/2014/main" id="{5275DEB1-403C-4CE6-8F06-1BE09A95A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133600"/>
            <a:ext cx="2087563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Opens Bank Account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57759638-8CF3-4286-8640-E04564F32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268413"/>
            <a:ext cx="2087563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bg2"/>
                </a:solidFill>
              </a:rPr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Starts Public Fund-raising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EB7A9D8E-6959-4B9A-A8A3-743FCF2E7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700213"/>
            <a:ext cx="23034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2060"/>
                </a:solidFill>
              </a:rPr>
              <a:t>    Income exceeds US$10,000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4592" name="Line 15">
            <a:extLst>
              <a:ext uri="{FF2B5EF4-FFF2-40B4-BE49-F238E27FC236}">
                <a16:creationId xmlns:a16="http://schemas.microsoft.com/office/drawing/2014/main" id="{2F7F33FB-859F-4DCB-A201-45FEC5A7E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2276475"/>
            <a:ext cx="0" cy="15843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3" name="Text Box 16">
            <a:extLst>
              <a:ext uri="{FF2B5EF4-FFF2-40B4-BE49-F238E27FC236}">
                <a16:creationId xmlns:a16="http://schemas.microsoft.com/office/drawing/2014/main" id="{2BF731FD-B9F2-43E2-866A-6397A1B15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196975"/>
            <a:ext cx="18002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</a:t>
            </a:r>
            <a:r>
              <a:rPr lang="en-US" altLang="en-US" sz="2000" dirty="0">
                <a:solidFill>
                  <a:srgbClr val="002060"/>
                </a:solidFill>
              </a:rPr>
              <a:t>Gets Overseas funding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4594" name="Line 17">
            <a:extLst>
              <a:ext uri="{FF2B5EF4-FFF2-40B4-BE49-F238E27FC236}">
                <a16:creationId xmlns:a16="http://schemas.microsoft.com/office/drawing/2014/main" id="{37CAE143-78F8-41DE-9970-146610BC3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2708275"/>
            <a:ext cx="0" cy="647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5" name="Text Box 18">
            <a:extLst>
              <a:ext uri="{FF2B5EF4-FFF2-40B4-BE49-F238E27FC236}">
                <a16:creationId xmlns:a16="http://schemas.microsoft.com/office/drawing/2014/main" id="{A5DD728E-9231-414A-83B6-B945DEAFF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37288"/>
            <a:ext cx="259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69652" name="Text Box 20">
            <a:extLst>
              <a:ext uri="{FF2B5EF4-FFF2-40B4-BE49-F238E27FC236}">
                <a16:creationId xmlns:a16="http://schemas.microsoft.com/office/drawing/2014/main" id="{5D1E141A-6B47-465F-B015-BBF15B61A6FD}"/>
              </a:ext>
            </a:extLst>
          </p:cNvPr>
          <p:cNvSpPr txBox="1">
            <a:spLocks noChangeArrowheads="1"/>
          </p:cNvSpPr>
          <p:nvPr/>
        </p:nvSpPr>
        <p:spPr bwMode="auto">
          <a:xfrm rot="-904689">
            <a:off x="4787900" y="4868863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Accredited</a:t>
            </a:r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247A9B2C-7D75-46CC-BDD4-2B0256EC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775" y="2349500"/>
            <a:ext cx="180022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rgbClr val="002060"/>
                </a:solidFill>
              </a:rPr>
              <a:t>Achieves Best Practice Standards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69654" name="AutoShape 22">
            <a:extLst>
              <a:ext uri="{FF2B5EF4-FFF2-40B4-BE49-F238E27FC236}">
                <a16:creationId xmlns:a16="http://schemas.microsoft.com/office/drawing/2014/main" id="{C12C3BEC-28DA-4451-A5C4-970AF41BAAA4}"/>
              </a:ext>
            </a:extLst>
          </p:cNvPr>
          <p:cNvSpPr>
            <a:spLocks noChangeArrowheads="1"/>
          </p:cNvSpPr>
          <p:nvPr/>
        </p:nvSpPr>
        <p:spPr bwMode="auto">
          <a:xfrm rot="-3445726">
            <a:off x="3898900" y="4624388"/>
            <a:ext cx="2520950" cy="215900"/>
          </a:xfrm>
          <a:prstGeom prst="rightArrow">
            <a:avLst>
              <a:gd name="adj1" fmla="val 50000"/>
              <a:gd name="adj2" fmla="val 29191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55" name="Text Box 23">
            <a:extLst>
              <a:ext uri="{FF2B5EF4-FFF2-40B4-BE49-F238E27FC236}">
                <a16:creationId xmlns:a16="http://schemas.microsoft.com/office/drawing/2014/main" id="{3DE1353F-34EE-4DF4-9560-8F169587F28C}"/>
              </a:ext>
            </a:extLst>
          </p:cNvPr>
          <p:cNvSpPr txBox="1">
            <a:spLocks noChangeArrowheads="1"/>
          </p:cNvSpPr>
          <p:nvPr/>
        </p:nvSpPr>
        <p:spPr bwMode="auto">
          <a:xfrm rot="-3537497">
            <a:off x="3751262" y="4400551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Compulsory</a:t>
            </a:r>
          </a:p>
        </p:txBody>
      </p:sp>
      <p:sp>
        <p:nvSpPr>
          <p:cNvPr id="69657" name="Text Box 25">
            <a:extLst>
              <a:ext uri="{FF2B5EF4-FFF2-40B4-BE49-F238E27FC236}">
                <a16:creationId xmlns:a16="http://schemas.microsoft.com/office/drawing/2014/main" id="{EF0CDC0D-06FF-4573-8715-CA96DDD3B499}"/>
              </a:ext>
            </a:extLst>
          </p:cNvPr>
          <p:cNvSpPr txBox="1">
            <a:spLocks noChangeArrowheads="1"/>
          </p:cNvSpPr>
          <p:nvPr/>
        </p:nvSpPr>
        <p:spPr bwMode="auto">
          <a:xfrm rot="939893">
            <a:off x="2051050" y="4797425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Voluntary</a:t>
            </a:r>
          </a:p>
        </p:txBody>
      </p:sp>
      <p:sp>
        <p:nvSpPr>
          <p:cNvPr id="69651" name="AutoShape 19">
            <a:extLst>
              <a:ext uri="{FF2B5EF4-FFF2-40B4-BE49-F238E27FC236}">
                <a16:creationId xmlns:a16="http://schemas.microsoft.com/office/drawing/2014/main" id="{9DB0CC47-754C-4702-A8D4-095C599FBAFA}"/>
              </a:ext>
            </a:extLst>
          </p:cNvPr>
          <p:cNvSpPr>
            <a:spLocks noChangeArrowheads="1"/>
          </p:cNvSpPr>
          <p:nvPr/>
        </p:nvSpPr>
        <p:spPr bwMode="auto">
          <a:xfrm rot="-935907">
            <a:off x="4427538" y="5167313"/>
            <a:ext cx="3529012" cy="200025"/>
          </a:xfrm>
          <a:prstGeom prst="rightArrow">
            <a:avLst>
              <a:gd name="adj1" fmla="val 50000"/>
              <a:gd name="adj2" fmla="val 441071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1EB6618-0E00-48CF-919D-30B0D12BEE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3" y="6138545"/>
            <a:ext cx="944880" cy="487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2" grpId="0"/>
      <p:bldP spid="69655" grpId="0"/>
      <p:bldP spid="696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/>
          <p:cNvSpPr>
            <a:spLocks noChangeArrowheads="1"/>
          </p:cNvSpPr>
          <p:nvPr/>
        </p:nvSpPr>
        <p:spPr bwMode="auto">
          <a:xfrm flipH="1">
            <a:off x="431800" y="212407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Going forward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157913"/>
            <a:ext cx="944880" cy="48768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50DD7-0218-4D7A-8C20-6FB81D729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what would best fit into </a:t>
            </a:r>
            <a:r>
              <a:rPr lang="en-GB" dirty="0" err="1"/>
              <a:t>exisiting</a:t>
            </a:r>
            <a:r>
              <a:rPr lang="en-GB" dirty="0"/>
              <a:t> legal frameworks;</a:t>
            </a:r>
          </a:p>
          <a:p>
            <a:r>
              <a:rPr lang="en-GB" dirty="0"/>
              <a:t>Work with the not for profit community;</a:t>
            </a:r>
          </a:p>
          <a:p>
            <a:r>
              <a:rPr lang="en-GB" dirty="0"/>
              <a:t>Consider logistical issues;</a:t>
            </a:r>
          </a:p>
          <a:p>
            <a:r>
              <a:rPr lang="en-GB" dirty="0"/>
              <a:t>Look at international standards</a:t>
            </a:r>
          </a:p>
          <a:p>
            <a:r>
              <a:rPr lang="en-GB" dirty="0"/>
              <a:t>Consult; and</a:t>
            </a:r>
          </a:p>
          <a:p>
            <a:r>
              <a:rPr lang="en-GB" dirty="0"/>
              <a:t>Implement change</a:t>
            </a:r>
          </a:p>
        </p:txBody>
      </p:sp>
    </p:spTree>
    <p:extLst>
      <p:ext uri="{BB962C8B-B14F-4D97-AF65-F5344CB8AC3E}">
        <p14:creationId xmlns:p14="http://schemas.microsoft.com/office/powerpoint/2010/main" val="1618355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Questions and comment's?</a:t>
            </a:r>
          </a:p>
        </p:txBody>
      </p:sp>
      <p:sp>
        <p:nvSpPr>
          <p:cNvPr id="56323" name="Content Placeholder 7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GB" dirty="0"/>
          </a:p>
          <a:p>
            <a:pPr marL="0" indent="0" eaLnBrk="1" hangingPunct="1">
              <a:buNone/>
              <a:defRPr/>
            </a:pPr>
            <a:r>
              <a:rPr lang="en-GB" altLang="en-US" dirty="0"/>
              <a:t>Phil Cooper</a:t>
            </a:r>
          </a:p>
          <a:p>
            <a:pPr marL="0" indent="0" eaLnBrk="1" hangingPunct="1">
              <a:buNone/>
              <a:defRPr/>
            </a:pPr>
            <a:r>
              <a:rPr lang="en-GB" altLang="en-US" dirty="0"/>
              <a:t>Director and </a:t>
            </a:r>
            <a:r>
              <a:rPr lang="en-GB" altLang="en-US"/>
              <a:t>Senior Consultant</a:t>
            </a:r>
            <a:endParaRPr lang="en-GB" altLang="en-US" dirty="0"/>
          </a:p>
          <a:p>
            <a:pPr marL="0" indent="0" eaLnBrk="1" hangingPunct="1">
              <a:buNone/>
              <a:defRPr/>
            </a:pPr>
            <a:r>
              <a:rPr lang="en-GB" altLang="en-US" dirty="0">
                <a:hlinkClick r:id="rId2"/>
              </a:rPr>
              <a:t>Phil@greenacegroup.co.uk</a:t>
            </a:r>
            <a:endParaRPr lang="en-GB" altLang="en-US" dirty="0"/>
          </a:p>
          <a:p>
            <a:pPr marL="0" indent="0" eaLnBrk="1" hangingPunct="1">
              <a:buNone/>
              <a:defRPr/>
            </a:pPr>
            <a:r>
              <a:rPr lang="en-GB" altLang="en-US" dirty="0">
                <a:hlinkClick r:id="rId3"/>
              </a:rPr>
              <a:t>www.greenacregroup.co.uk</a:t>
            </a: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033" y="6041236"/>
            <a:ext cx="9448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2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Different Legal Systems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226175"/>
            <a:ext cx="944880" cy="48768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EC0921F-8F2B-4D45-B2FF-24E17E8F10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17412"/>
            <a:ext cx="8229600" cy="369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8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Different legal systems- 2</a:t>
            </a:r>
          </a:p>
        </p:txBody>
      </p:sp>
      <p:sp>
        <p:nvSpPr>
          <p:cNvPr id="123907" name="Content Placeholder 7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GB" altLang="en-US" sz="2200" dirty="0"/>
              <a:t>Civil Law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/>
              <a:t>Based upon legal recognition of associations and foundations;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/>
              <a:t>Focus on legal form;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/>
              <a:t>Legal codes (codex);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/>
              <a:t>Examples; 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1900" dirty="0"/>
              <a:t>Continental Europe (France, Germany, Spain, Italy)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1900" dirty="0"/>
              <a:t>and their former colonies (Vietnam, Mexico, Senegal)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altLang="en-US" sz="2100" dirty="0">
              <a:latin typeface="Arial Unicode MS" pitchFamily="34" charset="-128"/>
              <a:cs typeface="Lucida Sans Unicode" panose="020B0602030504020204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Common Law: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Based upon legal recognition of charitable purposes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Focus on use of funds;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Case law (precedent);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Examples: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 England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 USA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 Australia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GB" altLang="en-US" sz="2100" dirty="0">
                <a:latin typeface="Arial Unicode MS" pitchFamily="34" charset="-128"/>
                <a:cs typeface="Lucida Sans Unicode" panose="020B0602030504020204" pitchFamily="34" charset="0"/>
              </a:rPr>
              <a:t> former British Empire</a:t>
            </a:r>
          </a:p>
          <a:p>
            <a:pPr marL="0" indent="0" algn="ctr" eaLnBrk="1" hangingPunct="1">
              <a:buFont typeface="Arial" charset="0"/>
              <a:buNone/>
            </a:pPr>
            <a:endParaRPr lang="en-GB" alt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26175"/>
            <a:ext cx="9448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4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  <a:t>Public Benefit – definition and significance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883" name="Content Placeholder 7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>
            <a:normAutofit/>
          </a:bodyPr>
          <a:lstStyle/>
          <a:p>
            <a:r>
              <a:rPr lang="en-US" altLang="en-US" dirty="0"/>
              <a:t>A descriptive but not legal term</a:t>
            </a:r>
          </a:p>
          <a:p>
            <a:endParaRPr lang="en-US" altLang="en-US" dirty="0"/>
          </a:p>
          <a:p>
            <a:r>
              <a:rPr lang="en-US" altLang="en-US" dirty="0"/>
              <a:t>A legal test used to define the NGO sector (common law system)</a:t>
            </a:r>
          </a:p>
          <a:p>
            <a:endParaRPr lang="en-US" altLang="en-US" dirty="0"/>
          </a:p>
          <a:p>
            <a:r>
              <a:rPr lang="en-US" altLang="en-US" dirty="0"/>
              <a:t>A means of selecting a part of the NGO sector for additional benefits (many civil law countries)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213574"/>
            <a:ext cx="9448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5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526105-C411-4936-BA56-20C0F5839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7030A0"/>
                </a:solidFill>
              </a:rPr>
              <a:t>Reasons for a Public Benefit Status</a:t>
            </a:r>
          </a:p>
        </p:txBody>
      </p:sp>
      <p:sp>
        <p:nvSpPr>
          <p:cNvPr id="12291" name="AutoShape 9">
            <a:extLst>
              <a:ext uri="{FF2B5EF4-FFF2-40B4-BE49-F238E27FC236}">
                <a16:creationId xmlns:a16="http://schemas.microsoft.com/office/drawing/2014/main" id="{C18A13D4-DFAC-414E-BDDF-0A3679DE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349500"/>
            <a:ext cx="8280400" cy="360363"/>
          </a:xfrm>
          <a:prstGeom prst="leftRightArrow">
            <a:avLst>
              <a:gd name="adj1" fmla="val 27472"/>
              <a:gd name="adj2" fmla="val 123081"/>
            </a:avLst>
          </a:prstGeom>
          <a:solidFill>
            <a:srgbClr val="C0C0C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D17FD9F4-A71D-491A-A6E8-AFC70B0A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852738"/>
            <a:ext cx="84963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Enabling                                                                Controlling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Understand the sector                                  Identify and monitor PBOs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Legal space to operate                                                 Shape the sector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Financial support                                 Create stakeholders in the state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Help poor NGOs do better                   Stop poor NGOs from operating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Prevention                                                                                           Cure</a:t>
            </a:r>
          </a:p>
        </p:txBody>
      </p:sp>
      <p:sp>
        <p:nvSpPr>
          <p:cNvPr id="12293" name="Text Box 11">
            <a:extLst>
              <a:ext uri="{FF2B5EF4-FFF2-40B4-BE49-F238E27FC236}">
                <a16:creationId xmlns:a16="http://schemas.microsoft.com/office/drawing/2014/main" id="{E4BA5B5B-5B48-4BA8-8C18-9BA015122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345598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/>
              <a:t>    PBOs do good – they are a benefit to society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b="0" dirty="0"/>
          </a:p>
        </p:txBody>
      </p:sp>
      <p:sp>
        <p:nvSpPr>
          <p:cNvPr id="12294" name="Text Box 12">
            <a:extLst>
              <a:ext uri="{FF2B5EF4-FFF2-40B4-BE49-F238E27FC236}">
                <a16:creationId xmlns:a16="http://schemas.microsoft.com/office/drawing/2014/main" id="{76BCBCCF-6BE8-479B-B665-48D5FDEA2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412875"/>
            <a:ext cx="446405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    PBOs are foreign, independent and rich - they threaten stability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 b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19DA77-6CEA-4764-946C-E12D4C8A92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213574"/>
            <a:ext cx="944880" cy="487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45B01F0-6645-45A6-A6E5-0A0FAF51A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6597650" cy="1143000"/>
          </a:xfrm>
        </p:spPr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7030A0"/>
                </a:solidFill>
              </a:rPr>
              <a:t>How Public Benefit Status works</a:t>
            </a:r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id="{00B32087-B854-48CC-BA15-E073D2A6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060575"/>
            <a:ext cx="8280400" cy="360363"/>
          </a:xfrm>
          <a:prstGeom prst="leftRightArrow">
            <a:avLst>
              <a:gd name="adj1" fmla="val 27472"/>
              <a:gd name="adj2" fmla="val 123081"/>
            </a:avLst>
          </a:prstGeom>
          <a:solidFill>
            <a:srgbClr val="C0C0C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A2407D6-78C9-456F-93B9-FDA41FA1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40322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Rights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/>
          </a:p>
          <a:p>
            <a:pPr algn="ctr"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Right to operate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Sole or preferential access to...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Tax exemptions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Government grants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Overseas funds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Limitations on liability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Right to PBO name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948FBBF6-944B-43E8-88BD-F60BA1C5D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933825"/>
            <a:ext cx="2160587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14342" name="Text Box 7">
            <a:extLst>
              <a:ext uri="{FF2B5EF4-FFF2-40B4-BE49-F238E27FC236}">
                <a16:creationId xmlns:a16="http://schemas.microsoft.com/office/drawing/2014/main" id="{DEF6750D-54C5-4C53-B554-7EC4C4D3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412875"/>
            <a:ext cx="525621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dirty="0"/>
              <a:t>Responsibilities</a:t>
            </a:r>
          </a:p>
          <a:p>
            <a:pPr algn="r" eaLnBrk="1" hangingPunct="1">
              <a:spcBef>
                <a:spcPct val="50000"/>
              </a:spcBef>
            </a:pPr>
            <a:endParaRPr lang="en-US" altLang="en-US" sz="2000" dirty="0"/>
          </a:p>
          <a:p>
            <a:pPr algn="r" eaLnBrk="1" hangingPunct="1">
              <a:spcBef>
                <a:spcPct val="50000"/>
              </a:spcBef>
            </a:pPr>
            <a:endParaRPr lang="en-US" altLang="en-US" sz="2000" dirty="0"/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Notify or register with authorities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Limited permitted activities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Adopt approved legal and/or </a:t>
            </a:r>
            <a:br>
              <a:rPr lang="en-US" altLang="en-US" sz="2000" dirty="0"/>
            </a:br>
            <a:r>
              <a:rPr lang="en-US" altLang="en-US" sz="2000" dirty="0"/>
              <a:t>governance structures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Subject to inspection and/or audit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Transparency to authorities </a:t>
            </a:r>
            <a:br>
              <a:rPr lang="en-US" altLang="en-US" sz="2000" dirty="0"/>
            </a:br>
            <a:r>
              <a:rPr lang="en-US" altLang="en-US" sz="2000" dirty="0"/>
              <a:t>and/or public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Accounting standards</a:t>
            </a:r>
          </a:p>
          <a:p>
            <a:pPr algn="r"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AB9BE0-40E0-4DF8-8C9F-4EB547DBD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26175"/>
            <a:ext cx="944880" cy="4876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3"/>
          <p:cNvSpPr>
            <a:spLocks noChangeArrowheads="1"/>
          </p:cNvSpPr>
          <p:nvPr/>
        </p:nvSpPr>
        <p:spPr bwMode="auto">
          <a:xfrm flipH="1">
            <a:off x="468313" y="11588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  <a:t>What is Public Benefit? </a:t>
            </a:r>
            <a:b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</a:br>
            <a: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  <a:t>Charities Act 2006 (England)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907" name="Content Placeholder 7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prevention or relief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poverty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education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religion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health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or the saving of lives;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citizenship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or community development;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the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arts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,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culture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,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heritage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or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science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amateur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sport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human rights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, conflict resolution or reconciliation, or the promotion of religious or racial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harmony 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or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 equality and diversity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endParaRPr lang="en-GB" alt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26175"/>
            <a:ext cx="9448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1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507413" cy="5068887"/>
          </a:xfrm>
        </p:spPr>
        <p:txBody>
          <a:bodyPr rtlCol="0"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environmental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protection or improvement;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relief of those in need by reason of youth, age, ill-health, disability, financial hardship or other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disadvantage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advancement of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animal welfare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the promotion of the efficiency of the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armed forces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of the Crown, or of the efficiency of the police, fire and rescue services or ambulance </a:t>
            </a: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services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; and 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82A1"/>
                </a:solidFill>
                <a:latin typeface="Arial"/>
              </a:rPr>
              <a:t>other purposes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that are currently </a:t>
            </a:r>
            <a:r>
              <a:rPr lang="en-US" altLang="en-US" sz="2400" dirty="0" err="1">
                <a:solidFill>
                  <a:srgbClr val="0082A1"/>
                </a:solidFill>
                <a:latin typeface="Arial"/>
              </a:rPr>
              <a:t>recognised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as charitable or are in the spirit of any purposes currently </a:t>
            </a:r>
            <a:r>
              <a:rPr lang="en-US" altLang="en-US" sz="2400" dirty="0" err="1">
                <a:solidFill>
                  <a:srgbClr val="0082A1"/>
                </a:solidFill>
                <a:latin typeface="Arial"/>
              </a:rPr>
              <a:t>recognised</a:t>
            </a:r>
            <a:r>
              <a:rPr lang="en-US" altLang="en-US" sz="2400" dirty="0">
                <a:solidFill>
                  <a:srgbClr val="0082A1"/>
                </a:solidFill>
                <a:latin typeface="Arial"/>
              </a:rPr>
              <a:t> as charitable.</a:t>
            </a:r>
            <a:r>
              <a:rPr lang="en-US" altLang="en-US" sz="2200" dirty="0">
                <a:solidFill>
                  <a:srgbClr val="0082A1"/>
                </a:solidFill>
                <a:latin typeface="Arial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flipH="1">
            <a:off x="475658" y="222038"/>
            <a:ext cx="8207375" cy="12969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57600" rIns="274320" bIns="576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  <a:t>What is Public Benefit? </a:t>
            </a:r>
            <a:b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</a:br>
            <a:r>
              <a:rPr lang="en-US" altLang="en-US" sz="2800" b="1">
                <a:solidFill>
                  <a:srgbClr val="FFFFFF"/>
                </a:solidFill>
                <a:latin typeface="Arial"/>
                <a:ea typeface="+mj-ea"/>
                <a:cs typeface="+mj-cs"/>
              </a:rPr>
              <a:t>Charities Act 2006 (England)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3" y="6138545"/>
            <a:ext cx="9448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5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6ABD0F1-A34A-48A3-B95B-D36BE27C5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6134100" cy="1143000"/>
          </a:xfrm>
        </p:spPr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7030A0"/>
                </a:solidFill>
              </a:rPr>
              <a:t>Public Benefit Tests</a:t>
            </a:r>
          </a:p>
        </p:txBody>
      </p:sp>
      <p:sp>
        <p:nvSpPr>
          <p:cNvPr id="20483" name="Oval 4">
            <a:extLst>
              <a:ext uri="{FF2B5EF4-FFF2-40B4-BE49-F238E27FC236}">
                <a16:creationId xmlns:a16="http://schemas.microsoft.com/office/drawing/2014/main" id="{BC9EF922-BE8F-4484-92F0-8E47664D0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628775"/>
            <a:ext cx="4392613" cy="4032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Oval 5">
            <a:extLst>
              <a:ext uri="{FF2B5EF4-FFF2-40B4-BE49-F238E27FC236}">
                <a16:creationId xmlns:a16="http://schemas.microsoft.com/office/drawing/2014/main" id="{EAF8F9E8-60B6-41E5-9A18-7D722E2A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1268413"/>
            <a:ext cx="1439862" cy="1152525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Oval 9">
            <a:extLst>
              <a:ext uri="{FF2B5EF4-FFF2-40B4-BE49-F238E27FC236}">
                <a16:creationId xmlns:a16="http://schemas.microsoft.com/office/drawing/2014/main" id="{4AC02F4B-76F5-42A1-9C87-A3304D0B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437063"/>
            <a:ext cx="1512887" cy="1223962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Oval 10">
            <a:extLst>
              <a:ext uri="{FF2B5EF4-FFF2-40B4-BE49-F238E27FC236}">
                <a16:creationId xmlns:a16="http://schemas.microsoft.com/office/drawing/2014/main" id="{39C02A7D-97FB-45DE-B612-C47C85541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844675"/>
            <a:ext cx="1295400" cy="1150938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7" name="Oval 11">
            <a:extLst>
              <a:ext uri="{FF2B5EF4-FFF2-40B4-BE49-F238E27FC236}">
                <a16:creationId xmlns:a16="http://schemas.microsoft.com/office/drawing/2014/main" id="{6DC14FFB-240B-4631-95F8-6835069D6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20938"/>
            <a:ext cx="1295400" cy="1150937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8" name="Oval 12">
            <a:extLst>
              <a:ext uri="{FF2B5EF4-FFF2-40B4-BE49-F238E27FC236}">
                <a16:creationId xmlns:a16="http://schemas.microsoft.com/office/drawing/2014/main" id="{DD5B1174-EBD3-4F0F-B3F3-310B9C07D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076700"/>
            <a:ext cx="1295400" cy="1150938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Oval 13">
            <a:extLst>
              <a:ext uri="{FF2B5EF4-FFF2-40B4-BE49-F238E27FC236}">
                <a16:creationId xmlns:a16="http://schemas.microsoft.com/office/drawing/2014/main" id="{C7FDBE71-45BC-407C-ADF8-36703C66A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141663"/>
            <a:ext cx="1295400" cy="1150937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Oval 14">
            <a:extLst>
              <a:ext uri="{FF2B5EF4-FFF2-40B4-BE49-F238E27FC236}">
                <a16:creationId xmlns:a16="http://schemas.microsoft.com/office/drawing/2014/main" id="{357B0CFB-4869-43E3-A2BE-9DEC25ED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941888"/>
            <a:ext cx="1295400" cy="1150937"/>
          </a:xfrm>
          <a:prstGeom prst="ellipse">
            <a:avLst/>
          </a:prstGeom>
          <a:solidFill>
            <a:srgbClr val="C0C0C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Text Box 16">
            <a:extLst>
              <a:ext uri="{FF2B5EF4-FFF2-40B4-BE49-F238E27FC236}">
                <a16:creationId xmlns:a16="http://schemas.microsoft.com/office/drawing/2014/main" id="{2E6775DA-5886-40E4-B617-664971EEA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868863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accent2"/>
                </a:solidFill>
                <a:latin typeface="Arial Black" panose="020B0A04020102020204" pitchFamily="34" charset="0"/>
              </a:rPr>
              <a:t>Government</a:t>
            </a:r>
          </a:p>
        </p:txBody>
      </p:sp>
      <p:sp>
        <p:nvSpPr>
          <p:cNvPr id="20492" name="Text Box 17">
            <a:extLst>
              <a:ext uri="{FF2B5EF4-FFF2-40B4-BE49-F238E27FC236}">
                <a16:creationId xmlns:a16="http://schemas.microsoft.com/office/drawing/2014/main" id="{9A3D6FE5-40C2-48C6-8E63-C96D97F5E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300663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Sports</a:t>
            </a:r>
          </a:p>
        </p:txBody>
      </p:sp>
      <p:sp>
        <p:nvSpPr>
          <p:cNvPr id="20493" name="Text Box 19">
            <a:extLst>
              <a:ext uri="{FF2B5EF4-FFF2-40B4-BE49-F238E27FC236}">
                <a16:creationId xmlns:a16="http://schemas.microsoft.com/office/drawing/2014/main" id="{22D789CC-1354-45B7-A730-E5610C90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775" y="2781300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    Political</a:t>
            </a:r>
          </a:p>
        </p:txBody>
      </p:sp>
      <p:sp>
        <p:nvSpPr>
          <p:cNvPr id="20494" name="Text Box 20">
            <a:extLst>
              <a:ext uri="{FF2B5EF4-FFF2-40B4-BE49-F238E27FC236}">
                <a16:creationId xmlns:a16="http://schemas.microsoft.com/office/drawing/2014/main" id="{C8F9BAB5-7BDA-43E2-9074-EB4E58F1D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357563"/>
            <a:ext cx="18732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    </a:t>
            </a:r>
            <a:r>
              <a:rPr lang="en-US" altLang="en-US" sz="1800" b="0">
                <a:solidFill>
                  <a:schemeClr val="accent2"/>
                </a:solidFill>
                <a:latin typeface="Arial Black" panose="020B0A04020102020204" pitchFamily="34" charset="0"/>
              </a:rPr>
              <a:t>Exclusive Activities</a:t>
            </a:r>
          </a:p>
        </p:txBody>
      </p:sp>
      <p:sp>
        <p:nvSpPr>
          <p:cNvPr id="20495" name="Text Box 21">
            <a:extLst>
              <a:ext uri="{FF2B5EF4-FFF2-40B4-BE49-F238E27FC236}">
                <a16:creationId xmlns:a16="http://schemas.microsoft.com/office/drawing/2014/main" id="{CBBC0476-AD36-4EE3-8B38-5E404408D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205038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Arts</a:t>
            </a:r>
          </a:p>
        </p:txBody>
      </p:sp>
      <p:sp>
        <p:nvSpPr>
          <p:cNvPr id="20496" name="Text Box 22">
            <a:extLst>
              <a:ext uri="{FF2B5EF4-FFF2-40B4-BE49-F238E27FC236}">
                <a16:creationId xmlns:a16="http://schemas.microsoft.com/office/drawing/2014/main" id="{E86AE4AB-3E3A-434A-81F4-38DC3633F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557338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Religious</a:t>
            </a:r>
          </a:p>
        </p:txBody>
      </p:sp>
      <p:sp>
        <p:nvSpPr>
          <p:cNvPr id="20497" name="Text Box 23">
            <a:extLst>
              <a:ext uri="{FF2B5EF4-FFF2-40B4-BE49-F238E27FC236}">
                <a16:creationId xmlns:a16="http://schemas.microsoft.com/office/drawing/2014/main" id="{9FE45358-DD7B-451A-8A7D-81CAA288E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4292600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solidFill>
                  <a:schemeClr val="accent2"/>
                </a:solidFill>
                <a:latin typeface="Arial Black" panose="020B0A04020102020204" pitchFamily="34" charset="0"/>
              </a:rPr>
              <a:t>     Profit Making</a:t>
            </a:r>
          </a:p>
        </p:txBody>
      </p:sp>
      <p:sp>
        <p:nvSpPr>
          <p:cNvPr id="20498" name="Text Box 24">
            <a:extLst>
              <a:ext uri="{FF2B5EF4-FFF2-40B4-BE49-F238E27FC236}">
                <a16:creationId xmlns:a16="http://schemas.microsoft.com/office/drawing/2014/main" id="{A8A07991-779B-48E0-BF7B-EC64669A1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97200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0" dirty="0">
                <a:solidFill>
                  <a:schemeClr val="bg2"/>
                </a:solidFill>
                <a:latin typeface="Arial Black" panose="020B0A04020102020204" pitchFamily="34" charset="0"/>
              </a:rPr>
              <a:t>    </a:t>
            </a:r>
            <a:r>
              <a:rPr lang="en-US" altLang="en-US" sz="2000" b="0" dirty="0">
                <a:solidFill>
                  <a:srgbClr val="002060"/>
                </a:solidFill>
                <a:latin typeface="Arial Black" panose="020B0A04020102020204" pitchFamily="34" charset="0"/>
              </a:rPr>
              <a:t>Public</a:t>
            </a:r>
            <a:br>
              <a:rPr lang="en-US" altLang="en-US" sz="2000" b="0" dirty="0">
                <a:solidFill>
                  <a:schemeClr val="bg2"/>
                </a:solidFill>
                <a:latin typeface="Arial Black" panose="020B0A04020102020204" pitchFamily="34" charset="0"/>
              </a:rPr>
            </a:br>
            <a:r>
              <a:rPr lang="en-US" altLang="en-US" sz="2000" b="0" dirty="0">
                <a:solidFill>
                  <a:srgbClr val="002060"/>
                </a:solidFill>
                <a:latin typeface="Arial Black" panose="020B0A04020102020204" pitchFamily="34" charset="0"/>
              </a:rPr>
              <a:t>Benefit </a:t>
            </a:r>
            <a:r>
              <a:rPr lang="en-US" altLang="en-US" sz="2000" b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Organisations</a:t>
            </a:r>
            <a:endParaRPr lang="en-US" altLang="en-US" sz="2000" b="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0499" name="Text Box 26">
            <a:extLst>
              <a:ext uri="{FF2B5EF4-FFF2-40B4-BE49-F238E27FC236}">
                <a16:creationId xmlns:a16="http://schemas.microsoft.com/office/drawing/2014/main" id="{4B69A95C-45E7-45C6-8793-0D00ABD76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3311525" cy="527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 b="1">
                <a:solidFill>
                  <a:srgbClr val="0082A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 dirty="0"/>
              <a:t>Fixed or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0" dirty="0"/>
              <a:t>flexible definitions</a:t>
            </a:r>
            <a:r>
              <a:rPr lang="en-US" altLang="en-US" sz="2400" b="0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0" dirty="0"/>
          </a:p>
          <a:p>
            <a:pPr eaLnBrk="1" hangingPunct="1">
              <a:spcBef>
                <a:spcPct val="50000"/>
              </a:spcBef>
            </a:pPr>
            <a:endParaRPr lang="en-US" altLang="en-US" sz="2400" b="0" dirty="0"/>
          </a:p>
          <a:p>
            <a:pPr eaLnBrk="1" hangingPunct="1">
              <a:spcBef>
                <a:spcPct val="50000"/>
              </a:spcBef>
            </a:pPr>
            <a:endParaRPr lang="en-US" altLang="en-US" sz="2400" b="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b="0" dirty="0"/>
              <a:t>Who applies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0" dirty="0"/>
              <a:t>test? 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(not always government)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</a:pPr>
            <a:endParaRPr lang="en-US" altLang="en-US" b="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C76585-0E34-4C55-AD7F-135B89E5A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33" y="6138545"/>
            <a:ext cx="944880" cy="487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On-screen Show (4:3)</PresentationFormat>
  <Paragraphs>133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Reasons for a Public Benefit Status</vt:lpstr>
      <vt:lpstr>How Public Benefit Status works</vt:lpstr>
      <vt:lpstr>PowerPoint Presentation</vt:lpstr>
      <vt:lpstr>PowerPoint Presentation</vt:lpstr>
      <vt:lpstr>Public Benefit Tests</vt:lpstr>
      <vt:lpstr>When does an organisation merit PBO status? </vt:lpstr>
      <vt:lpstr>When does an organisation merit PBO status?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Lenovo</cp:lastModifiedBy>
  <cp:revision>26</cp:revision>
  <dcterms:created xsi:type="dcterms:W3CDTF">2014-01-02T18:23:16Z</dcterms:created>
  <dcterms:modified xsi:type="dcterms:W3CDTF">2019-02-20T09:26:25Z</dcterms:modified>
</cp:coreProperties>
</file>