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0" r:id="rId3"/>
    <p:sldId id="261" r:id="rId4"/>
    <p:sldId id="264" r:id="rId5"/>
    <p:sldId id="266" r:id="rId6"/>
    <p:sldId id="283" r:id="rId7"/>
    <p:sldId id="284" r:id="rId8"/>
    <p:sldId id="289" r:id="rId9"/>
    <p:sldId id="290" r:id="rId10"/>
    <p:sldId id="285" r:id="rId11"/>
    <p:sldId id="265" r:id="rId12"/>
    <p:sldId id="286" r:id="rId13"/>
    <p:sldId id="287" r:id="rId14"/>
    <p:sldId id="268" r:id="rId15"/>
    <p:sldId id="257" r:id="rId16"/>
    <p:sldId id="271" r:id="rId17"/>
    <p:sldId id="293" r:id="rId18"/>
    <p:sldId id="295" r:id="rId19"/>
    <p:sldId id="296" r:id="rId20"/>
    <p:sldId id="297" r:id="rId21"/>
    <p:sldId id="298" r:id="rId22"/>
    <p:sldId id="299" r:id="rId23"/>
    <p:sldId id="300" r:id="rId24"/>
    <p:sldId id="272" r:id="rId25"/>
    <p:sldId id="270" r:id="rId26"/>
    <p:sldId id="291" r:id="rId27"/>
    <p:sldId id="292" r:id="rId28"/>
    <p:sldId id="258" r:id="rId29"/>
    <p:sldId id="269" r:id="rId30"/>
    <p:sldId id="279" r:id="rId31"/>
    <p:sldId id="281" r:id="rId32"/>
    <p:sldId id="294" r:id="rId33"/>
    <p:sldId id="278" r:id="rId34"/>
    <p:sldId id="301" r:id="rId35"/>
    <p:sldId id="302" r:id="rId36"/>
    <p:sldId id="259" r:id="rId37"/>
    <p:sldId id="263" r:id="rId38"/>
    <p:sldId id="262" r:id="rId39"/>
    <p:sldId id="280" r:id="rId40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82F3FB-2058-E449-A644-6EA72216E1F5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EF8E75-253A-6C46-9598-38AC7D362A61}">
      <dgm:prSet phldrT="[Text]"/>
      <dgm:spPr/>
      <dgm:t>
        <a:bodyPr/>
        <a:lstStyle/>
        <a:p>
          <a:r>
            <a:rPr lang="en-US" dirty="0" err="1">
              <a:latin typeface="Calibri"/>
              <a:cs typeface="Calibri"/>
            </a:rPr>
            <a:t>Meşruiyet</a:t>
          </a:r>
          <a:endParaRPr lang="en-US" dirty="0">
            <a:latin typeface="Calibri"/>
            <a:cs typeface="Calibri"/>
          </a:endParaRPr>
        </a:p>
      </dgm:t>
    </dgm:pt>
    <dgm:pt modelId="{727C3FA5-31BA-724C-9695-AA035E9502CF}" type="parTrans" cxnId="{403B4AD2-AF70-6C47-82E2-5D98BC088D66}">
      <dgm:prSet/>
      <dgm:spPr/>
      <dgm:t>
        <a:bodyPr/>
        <a:lstStyle/>
        <a:p>
          <a:endParaRPr lang="en-US"/>
        </a:p>
      </dgm:t>
    </dgm:pt>
    <dgm:pt modelId="{4CF8F61F-B626-4B4C-8D9B-3FA01982D0FF}" type="sibTrans" cxnId="{403B4AD2-AF70-6C47-82E2-5D98BC088D66}">
      <dgm:prSet/>
      <dgm:spPr/>
      <dgm:t>
        <a:bodyPr/>
        <a:lstStyle/>
        <a:p>
          <a:endParaRPr lang="en-US"/>
        </a:p>
      </dgm:t>
    </dgm:pt>
    <dgm:pt modelId="{9D9EDF94-3483-AD40-AEEB-74E56D18C06A}">
      <dgm:prSet phldrT="[Text]"/>
      <dgm:spPr/>
      <dgm:t>
        <a:bodyPr/>
        <a:lstStyle/>
        <a:p>
          <a:r>
            <a:rPr lang="en-US" dirty="0" err="1">
              <a:latin typeface="Calibri"/>
              <a:cs typeface="Calibri"/>
            </a:rPr>
            <a:t>Tecrübe</a:t>
          </a:r>
          <a:r>
            <a:rPr lang="en-US" dirty="0">
              <a:latin typeface="Calibri"/>
              <a:cs typeface="Calibri"/>
            </a:rPr>
            <a:t>/</a:t>
          </a:r>
          <a:r>
            <a:rPr lang="en-US" dirty="0" err="1">
              <a:latin typeface="Calibri"/>
              <a:cs typeface="Calibri"/>
            </a:rPr>
            <a:t>uzmanlık</a:t>
          </a:r>
          <a:r>
            <a:rPr lang="en-US" dirty="0">
              <a:latin typeface="Calibri"/>
              <a:cs typeface="Calibri"/>
            </a:rPr>
            <a:t>/</a:t>
          </a:r>
          <a:r>
            <a:rPr lang="en-US" dirty="0" err="1">
              <a:latin typeface="Calibri"/>
              <a:cs typeface="Calibri"/>
            </a:rPr>
            <a:t>bilgi</a:t>
          </a:r>
          <a:endParaRPr lang="en-US" dirty="0">
            <a:latin typeface="Calibri"/>
            <a:cs typeface="Calibri"/>
          </a:endParaRPr>
        </a:p>
      </dgm:t>
    </dgm:pt>
    <dgm:pt modelId="{A47C18AD-82F3-9F4C-B9B9-2F2F5E208BF5}" type="parTrans" cxnId="{15A0EEEB-A02D-6646-A9DC-EA7C96C1D4CB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745F603-195D-0B49-9505-D3888408E5B8}" type="sibTrans" cxnId="{15A0EEEB-A02D-6646-A9DC-EA7C96C1D4CB}">
      <dgm:prSet/>
      <dgm:spPr/>
      <dgm:t>
        <a:bodyPr/>
        <a:lstStyle/>
        <a:p>
          <a:endParaRPr lang="en-US"/>
        </a:p>
      </dgm:t>
    </dgm:pt>
    <dgm:pt modelId="{DB761005-DC83-034F-B342-50A6A153DC3D}">
      <dgm:prSet phldrT="[Text]"/>
      <dgm:spPr/>
      <dgm:t>
        <a:bodyPr/>
        <a:lstStyle/>
        <a:p>
          <a:r>
            <a:rPr lang="en-US" dirty="0" err="1">
              <a:latin typeface="Calibri"/>
              <a:cs typeface="Calibri"/>
            </a:rPr>
            <a:t>Kanun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ve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yönetmeliklere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uygun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olma</a:t>
          </a:r>
          <a:r>
            <a:rPr lang="en-US" dirty="0">
              <a:latin typeface="Calibri"/>
              <a:cs typeface="Calibri"/>
            </a:rPr>
            <a:t>/ </a:t>
          </a:r>
          <a:r>
            <a:rPr lang="en-US" dirty="0" err="1">
              <a:latin typeface="Calibri"/>
              <a:cs typeface="Calibri"/>
            </a:rPr>
            <a:t>kamu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statüsü</a:t>
          </a:r>
          <a:endParaRPr lang="en-US" dirty="0">
            <a:latin typeface="Calibri"/>
            <a:cs typeface="Calibri"/>
          </a:endParaRPr>
        </a:p>
      </dgm:t>
    </dgm:pt>
    <dgm:pt modelId="{8429C1C7-AA57-4A4A-B658-90F84526272D}" type="parTrans" cxnId="{18B8A299-727E-3748-9A84-05FD285E437A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7B81349-4F95-814E-B8C9-8ACDEA2B7641}" type="sibTrans" cxnId="{18B8A299-727E-3748-9A84-05FD285E437A}">
      <dgm:prSet/>
      <dgm:spPr/>
      <dgm:t>
        <a:bodyPr/>
        <a:lstStyle/>
        <a:p>
          <a:endParaRPr lang="en-US"/>
        </a:p>
      </dgm:t>
    </dgm:pt>
    <dgm:pt modelId="{423BCC6B-BD10-8E44-9FA8-EFE73B6C1308}">
      <dgm:prSet phldrT="[Text]"/>
      <dgm:spPr/>
      <dgm:t>
        <a:bodyPr/>
        <a:lstStyle/>
        <a:p>
          <a:r>
            <a:rPr lang="en-US" dirty="0" err="1">
              <a:latin typeface="Calibri"/>
              <a:cs typeface="Calibri"/>
            </a:rPr>
            <a:t>Sosyal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değer</a:t>
          </a:r>
          <a:r>
            <a:rPr lang="en-US" dirty="0">
              <a:latin typeface="Calibri"/>
              <a:cs typeface="Calibri"/>
            </a:rPr>
            <a:t>/norm </a:t>
          </a:r>
          <a:r>
            <a:rPr lang="en-US" dirty="0" err="1">
              <a:latin typeface="Calibri"/>
              <a:cs typeface="Calibri"/>
            </a:rPr>
            <a:t>ve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standartlara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uygun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olma</a:t>
          </a:r>
          <a:endParaRPr lang="en-US" dirty="0">
            <a:latin typeface="Calibri"/>
            <a:cs typeface="Calibri"/>
          </a:endParaRPr>
        </a:p>
      </dgm:t>
    </dgm:pt>
    <dgm:pt modelId="{FE33F14B-824A-1F4C-A8AA-EBC4582BD4D8}" type="parTrans" cxnId="{3DBB5D9D-C9D0-6E44-BA51-5DB10B88605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B67B59A-9322-0047-B416-167E94B19739}" type="sibTrans" cxnId="{3DBB5D9D-C9D0-6E44-BA51-5DB10B886059}">
      <dgm:prSet/>
      <dgm:spPr/>
      <dgm:t>
        <a:bodyPr/>
        <a:lstStyle/>
        <a:p>
          <a:endParaRPr lang="en-US"/>
        </a:p>
      </dgm:t>
    </dgm:pt>
    <dgm:pt modelId="{F6B506CE-B78E-BE43-B4ED-061181B3FE49}">
      <dgm:prSet/>
      <dgm:spPr/>
      <dgm:t>
        <a:bodyPr/>
        <a:lstStyle/>
        <a:p>
          <a:r>
            <a:rPr lang="en-US" dirty="0" err="1">
              <a:latin typeface="Calibri"/>
              <a:cs typeface="Calibri"/>
            </a:rPr>
            <a:t>Üyeler</a:t>
          </a:r>
          <a:r>
            <a:rPr lang="en-US" dirty="0">
              <a:latin typeface="Calibri"/>
              <a:cs typeface="Calibri"/>
            </a:rPr>
            <a:t>/ </a:t>
          </a:r>
          <a:r>
            <a:rPr lang="en-US" dirty="0" err="1">
              <a:latin typeface="Calibri"/>
              <a:cs typeface="Calibri"/>
            </a:rPr>
            <a:t>Tabanı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temsil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etme</a:t>
          </a:r>
          <a:r>
            <a:rPr lang="en-US" dirty="0">
              <a:latin typeface="Calibri"/>
              <a:cs typeface="Calibri"/>
            </a:rPr>
            <a:t>/ </a:t>
          </a:r>
          <a:r>
            <a:rPr lang="en-US" dirty="0" err="1">
              <a:latin typeface="Calibri"/>
              <a:cs typeface="Calibri"/>
            </a:rPr>
            <a:t>sayısı</a:t>
          </a:r>
          <a:endParaRPr lang="en-US" dirty="0">
            <a:latin typeface="Calibri"/>
            <a:cs typeface="Calibri"/>
          </a:endParaRPr>
        </a:p>
      </dgm:t>
    </dgm:pt>
    <dgm:pt modelId="{743D2F67-A468-454D-AC10-2C2BC6028CF8}" type="parTrans" cxnId="{9D43CE8F-3D66-FF46-9F3E-E19EAAFC9EE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C326032-B4BB-A243-A1D1-7374C5CA6BDB}" type="sibTrans" cxnId="{9D43CE8F-3D66-FF46-9F3E-E19EAAFC9EE3}">
      <dgm:prSet/>
      <dgm:spPr/>
      <dgm:t>
        <a:bodyPr/>
        <a:lstStyle/>
        <a:p>
          <a:endParaRPr lang="en-US"/>
        </a:p>
      </dgm:t>
    </dgm:pt>
    <dgm:pt modelId="{B75E5AD1-5ED5-3441-9B1B-5C23A342E7BF}">
      <dgm:prSet/>
      <dgm:spPr/>
      <dgm:t>
        <a:bodyPr/>
        <a:lstStyle/>
        <a:p>
          <a:r>
            <a:rPr lang="en-US" dirty="0" err="1">
              <a:latin typeface="Calibri"/>
              <a:cs typeface="Calibri"/>
            </a:rPr>
            <a:t>Toplumun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ayırlamaz</a:t>
          </a:r>
          <a:r>
            <a:rPr lang="en-US" dirty="0">
              <a:latin typeface="Calibri"/>
              <a:cs typeface="Calibri"/>
            </a:rPr>
            <a:t> bi </a:t>
          </a:r>
          <a:r>
            <a:rPr lang="en-US" dirty="0" err="1">
              <a:latin typeface="Calibri"/>
              <a:cs typeface="Calibri"/>
            </a:rPr>
            <a:t>parçası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olarak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görülmeleri</a:t>
          </a:r>
          <a:endParaRPr lang="en-US" dirty="0">
            <a:latin typeface="Calibri"/>
            <a:cs typeface="Calibri"/>
          </a:endParaRPr>
        </a:p>
      </dgm:t>
    </dgm:pt>
    <dgm:pt modelId="{07A795AE-6029-2B43-A767-0133EDAF96F2}" type="parTrans" cxnId="{C76B53B1-6926-3141-995E-8C67FAD905E8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AE4897D-8820-A844-BEA8-EEF5620A1B3E}" type="sibTrans" cxnId="{C76B53B1-6926-3141-995E-8C67FAD905E8}">
      <dgm:prSet/>
      <dgm:spPr/>
      <dgm:t>
        <a:bodyPr/>
        <a:lstStyle/>
        <a:p>
          <a:endParaRPr lang="en-US"/>
        </a:p>
      </dgm:t>
    </dgm:pt>
    <dgm:pt modelId="{2710FAA5-DDCC-174C-905A-7C08E1B658DC}">
      <dgm:prSet/>
      <dgm:spPr/>
      <dgm:t>
        <a:bodyPr/>
        <a:lstStyle/>
        <a:p>
          <a:r>
            <a:rPr lang="en-US" dirty="0" err="1">
              <a:latin typeface="Calibri"/>
              <a:cs typeface="Calibri"/>
            </a:rPr>
            <a:t>Hak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savunuculuğunun</a:t>
          </a:r>
          <a:r>
            <a:rPr lang="en-US" dirty="0">
              <a:latin typeface="Calibri"/>
              <a:cs typeface="Calibri"/>
            </a:rPr>
            <a:t> </a:t>
          </a:r>
          <a:r>
            <a:rPr lang="en-US" dirty="0" err="1">
              <a:latin typeface="Calibri"/>
              <a:cs typeface="Calibri"/>
            </a:rPr>
            <a:t>kapsayıcılığı</a:t>
          </a:r>
          <a:r>
            <a:rPr lang="en-US" dirty="0">
              <a:latin typeface="Calibri"/>
              <a:cs typeface="Calibri"/>
            </a:rPr>
            <a:t>/ </a:t>
          </a:r>
          <a:r>
            <a:rPr lang="en-US" dirty="0" err="1">
              <a:latin typeface="Calibri"/>
              <a:cs typeface="Calibri"/>
            </a:rPr>
            <a:t>başarısı</a:t>
          </a:r>
          <a:endParaRPr lang="en-US" dirty="0">
            <a:latin typeface="Calibri"/>
            <a:cs typeface="Calibri"/>
          </a:endParaRPr>
        </a:p>
      </dgm:t>
    </dgm:pt>
    <dgm:pt modelId="{4674789A-B442-1E40-810E-E229768FA1D7}" type="parTrans" cxnId="{1B031936-7E80-D34B-AF99-992EC82049D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0B0269E-3DBD-7543-BAA1-6FAC8859601A}" type="sibTrans" cxnId="{1B031936-7E80-D34B-AF99-992EC82049D9}">
      <dgm:prSet/>
      <dgm:spPr/>
      <dgm:t>
        <a:bodyPr/>
        <a:lstStyle/>
        <a:p>
          <a:endParaRPr lang="en-US"/>
        </a:p>
      </dgm:t>
    </dgm:pt>
    <dgm:pt modelId="{BE029986-AA04-4347-8C80-38414ED911A4}" type="pres">
      <dgm:prSet presAssocID="{F282F3FB-2058-E449-A644-6EA72216E1F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2A0D8F7-289C-444E-8888-979B9382973E}" type="pres">
      <dgm:prSet presAssocID="{F8EF8E75-253A-6C46-9598-38AC7D362A61}" presName="centerShape" presStyleLbl="node0" presStyleIdx="0" presStyleCnt="1"/>
      <dgm:spPr/>
    </dgm:pt>
    <dgm:pt modelId="{7A68198A-2483-C748-9C08-E5230C32EF1D}" type="pres">
      <dgm:prSet presAssocID="{A47C18AD-82F3-9F4C-B9B9-2F2F5E208BF5}" presName="parTrans" presStyleLbl="bgSibTrans2D1" presStyleIdx="0" presStyleCnt="6"/>
      <dgm:spPr/>
    </dgm:pt>
    <dgm:pt modelId="{90FC53B8-EFD0-3D41-98AD-444E7ACD7FBE}" type="pres">
      <dgm:prSet presAssocID="{9D9EDF94-3483-AD40-AEEB-74E56D18C06A}" presName="node" presStyleLbl="node1" presStyleIdx="0" presStyleCnt="6">
        <dgm:presLayoutVars>
          <dgm:bulletEnabled val="1"/>
        </dgm:presLayoutVars>
      </dgm:prSet>
      <dgm:spPr/>
    </dgm:pt>
    <dgm:pt modelId="{03742A68-B7FD-2347-854C-2BD124FFDC65}" type="pres">
      <dgm:prSet presAssocID="{8429C1C7-AA57-4A4A-B658-90F84526272D}" presName="parTrans" presStyleLbl="bgSibTrans2D1" presStyleIdx="1" presStyleCnt="6"/>
      <dgm:spPr/>
    </dgm:pt>
    <dgm:pt modelId="{B29C1F25-0A9A-AB4B-A7BA-0101CC102A3C}" type="pres">
      <dgm:prSet presAssocID="{DB761005-DC83-034F-B342-50A6A153DC3D}" presName="node" presStyleLbl="node1" presStyleIdx="1" presStyleCnt="6">
        <dgm:presLayoutVars>
          <dgm:bulletEnabled val="1"/>
        </dgm:presLayoutVars>
      </dgm:prSet>
      <dgm:spPr/>
    </dgm:pt>
    <dgm:pt modelId="{65353007-2F6A-064A-B80D-1534B8EA1A03}" type="pres">
      <dgm:prSet presAssocID="{FE33F14B-824A-1F4C-A8AA-EBC4582BD4D8}" presName="parTrans" presStyleLbl="bgSibTrans2D1" presStyleIdx="2" presStyleCnt="6"/>
      <dgm:spPr/>
    </dgm:pt>
    <dgm:pt modelId="{A7724E6D-CB9C-3F4D-8024-E5E4DE7A6C68}" type="pres">
      <dgm:prSet presAssocID="{423BCC6B-BD10-8E44-9FA8-EFE73B6C1308}" presName="node" presStyleLbl="node1" presStyleIdx="2" presStyleCnt="6">
        <dgm:presLayoutVars>
          <dgm:bulletEnabled val="1"/>
        </dgm:presLayoutVars>
      </dgm:prSet>
      <dgm:spPr/>
    </dgm:pt>
    <dgm:pt modelId="{797D2E67-F3E3-7A44-A83C-1C94EA092B66}" type="pres">
      <dgm:prSet presAssocID="{743D2F67-A468-454D-AC10-2C2BC6028CF8}" presName="parTrans" presStyleLbl="bgSibTrans2D1" presStyleIdx="3" presStyleCnt="6"/>
      <dgm:spPr/>
    </dgm:pt>
    <dgm:pt modelId="{30042E7C-B94C-C542-AE2A-8465FF759272}" type="pres">
      <dgm:prSet presAssocID="{F6B506CE-B78E-BE43-B4ED-061181B3FE49}" presName="node" presStyleLbl="node1" presStyleIdx="3" presStyleCnt="6">
        <dgm:presLayoutVars>
          <dgm:bulletEnabled val="1"/>
        </dgm:presLayoutVars>
      </dgm:prSet>
      <dgm:spPr/>
    </dgm:pt>
    <dgm:pt modelId="{56475D6D-29C8-9345-AE8A-F3BF237C38F2}" type="pres">
      <dgm:prSet presAssocID="{07A795AE-6029-2B43-A767-0133EDAF96F2}" presName="parTrans" presStyleLbl="bgSibTrans2D1" presStyleIdx="4" presStyleCnt="6"/>
      <dgm:spPr/>
    </dgm:pt>
    <dgm:pt modelId="{C59E9942-CDE5-4349-AB0F-0897C629D2DF}" type="pres">
      <dgm:prSet presAssocID="{B75E5AD1-5ED5-3441-9B1B-5C23A342E7BF}" presName="node" presStyleLbl="node1" presStyleIdx="4" presStyleCnt="6">
        <dgm:presLayoutVars>
          <dgm:bulletEnabled val="1"/>
        </dgm:presLayoutVars>
      </dgm:prSet>
      <dgm:spPr/>
    </dgm:pt>
    <dgm:pt modelId="{04FA1712-C510-D94F-94DD-9B7E02837E66}" type="pres">
      <dgm:prSet presAssocID="{4674789A-B442-1E40-810E-E229768FA1D7}" presName="parTrans" presStyleLbl="bgSibTrans2D1" presStyleIdx="5" presStyleCnt="6"/>
      <dgm:spPr/>
    </dgm:pt>
    <dgm:pt modelId="{71833055-FE69-624E-8964-8FFD96E8FF08}" type="pres">
      <dgm:prSet presAssocID="{2710FAA5-DDCC-174C-905A-7C08E1B658DC}" presName="node" presStyleLbl="node1" presStyleIdx="5" presStyleCnt="6">
        <dgm:presLayoutVars>
          <dgm:bulletEnabled val="1"/>
        </dgm:presLayoutVars>
      </dgm:prSet>
      <dgm:spPr/>
    </dgm:pt>
  </dgm:ptLst>
  <dgm:cxnLst>
    <dgm:cxn modelId="{403B4AD2-AF70-6C47-82E2-5D98BC088D66}" srcId="{F282F3FB-2058-E449-A644-6EA72216E1F5}" destId="{F8EF8E75-253A-6C46-9598-38AC7D362A61}" srcOrd="0" destOrd="0" parTransId="{727C3FA5-31BA-724C-9695-AA035E9502CF}" sibTransId="{4CF8F61F-B626-4B4C-8D9B-3FA01982D0FF}"/>
    <dgm:cxn modelId="{2A578402-A36A-D145-B3CA-1DF16D824C5A}" type="presOf" srcId="{FE33F14B-824A-1F4C-A8AA-EBC4582BD4D8}" destId="{65353007-2F6A-064A-B80D-1534B8EA1A03}" srcOrd="0" destOrd="0" presId="urn:microsoft.com/office/officeart/2005/8/layout/radial4"/>
    <dgm:cxn modelId="{C76B53B1-6926-3141-995E-8C67FAD905E8}" srcId="{F8EF8E75-253A-6C46-9598-38AC7D362A61}" destId="{B75E5AD1-5ED5-3441-9B1B-5C23A342E7BF}" srcOrd="4" destOrd="0" parTransId="{07A795AE-6029-2B43-A767-0133EDAF96F2}" sibTransId="{FAE4897D-8820-A844-BEA8-EEF5620A1B3E}"/>
    <dgm:cxn modelId="{1B031936-7E80-D34B-AF99-992EC82049D9}" srcId="{F8EF8E75-253A-6C46-9598-38AC7D362A61}" destId="{2710FAA5-DDCC-174C-905A-7C08E1B658DC}" srcOrd="5" destOrd="0" parTransId="{4674789A-B442-1E40-810E-E229768FA1D7}" sibTransId="{50B0269E-3DBD-7543-BAA1-6FAC8859601A}"/>
    <dgm:cxn modelId="{15A0EEEB-A02D-6646-A9DC-EA7C96C1D4CB}" srcId="{F8EF8E75-253A-6C46-9598-38AC7D362A61}" destId="{9D9EDF94-3483-AD40-AEEB-74E56D18C06A}" srcOrd="0" destOrd="0" parTransId="{A47C18AD-82F3-9F4C-B9B9-2F2F5E208BF5}" sibTransId="{E745F603-195D-0B49-9505-D3888408E5B8}"/>
    <dgm:cxn modelId="{3DBB5D9D-C9D0-6E44-BA51-5DB10B886059}" srcId="{F8EF8E75-253A-6C46-9598-38AC7D362A61}" destId="{423BCC6B-BD10-8E44-9FA8-EFE73B6C1308}" srcOrd="2" destOrd="0" parTransId="{FE33F14B-824A-1F4C-A8AA-EBC4582BD4D8}" sibTransId="{8B67B59A-9322-0047-B416-167E94B19739}"/>
    <dgm:cxn modelId="{8D796E6C-D210-1A4A-8A12-4CF93416CA50}" type="presOf" srcId="{A47C18AD-82F3-9F4C-B9B9-2F2F5E208BF5}" destId="{7A68198A-2483-C748-9C08-E5230C32EF1D}" srcOrd="0" destOrd="0" presId="urn:microsoft.com/office/officeart/2005/8/layout/radial4"/>
    <dgm:cxn modelId="{76807A88-F8C6-C448-8E9C-40FC78F9723B}" type="presOf" srcId="{2710FAA5-DDCC-174C-905A-7C08E1B658DC}" destId="{71833055-FE69-624E-8964-8FFD96E8FF08}" srcOrd="0" destOrd="0" presId="urn:microsoft.com/office/officeart/2005/8/layout/radial4"/>
    <dgm:cxn modelId="{78B23C59-7D2F-4A4B-8CB9-89467877ABBA}" type="presOf" srcId="{4674789A-B442-1E40-810E-E229768FA1D7}" destId="{04FA1712-C510-D94F-94DD-9B7E02837E66}" srcOrd="0" destOrd="0" presId="urn:microsoft.com/office/officeart/2005/8/layout/radial4"/>
    <dgm:cxn modelId="{FF2C4A65-D52E-464F-9E6B-B84F0B2E0692}" type="presOf" srcId="{743D2F67-A468-454D-AC10-2C2BC6028CF8}" destId="{797D2E67-F3E3-7A44-A83C-1C94EA092B66}" srcOrd="0" destOrd="0" presId="urn:microsoft.com/office/officeart/2005/8/layout/radial4"/>
    <dgm:cxn modelId="{5F03BDF9-4E67-0445-B1A6-78ED0D40A8AE}" type="presOf" srcId="{B75E5AD1-5ED5-3441-9B1B-5C23A342E7BF}" destId="{C59E9942-CDE5-4349-AB0F-0897C629D2DF}" srcOrd="0" destOrd="0" presId="urn:microsoft.com/office/officeart/2005/8/layout/radial4"/>
    <dgm:cxn modelId="{C8087291-01BC-E241-9E9A-1F3E0FD2D016}" type="presOf" srcId="{F6B506CE-B78E-BE43-B4ED-061181B3FE49}" destId="{30042E7C-B94C-C542-AE2A-8465FF759272}" srcOrd="0" destOrd="0" presId="urn:microsoft.com/office/officeart/2005/8/layout/radial4"/>
    <dgm:cxn modelId="{18B8A299-727E-3748-9A84-05FD285E437A}" srcId="{F8EF8E75-253A-6C46-9598-38AC7D362A61}" destId="{DB761005-DC83-034F-B342-50A6A153DC3D}" srcOrd="1" destOrd="0" parTransId="{8429C1C7-AA57-4A4A-B658-90F84526272D}" sibTransId="{87B81349-4F95-814E-B8C9-8ACDEA2B7641}"/>
    <dgm:cxn modelId="{0CD19339-BE7B-2C42-8663-CFF367D36BBE}" type="presOf" srcId="{9D9EDF94-3483-AD40-AEEB-74E56D18C06A}" destId="{90FC53B8-EFD0-3D41-98AD-444E7ACD7FBE}" srcOrd="0" destOrd="0" presId="urn:microsoft.com/office/officeart/2005/8/layout/radial4"/>
    <dgm:cxn modelId="{E7427601-759F-5646-8E7E-4755628DEE44}" type="presOf" srcId="{07A795AE-6029-2B43-A767-0133EDAF96F2}" destId="{56475D6D-29C8-9345-AE8A-F3BF237C38F2}" srcOrd="0" destOrd="0" presId="urn:microsoft.com/office/officeart/2005/8/layout/radial4"/>
    <dgm:cxn modelId="{863684F8-FC4D-5645-8BBE-E55467A955AA}" type="presOf" srcId="{F8EF8E75-253A-6C46-9598-38AC7D362A61}" destId="{02A0D8F7-289C-444E-8888-979B9382973E}" srcOrd="0" destOrd="0" presId="urn:microsoft.com/office/officeart/2005/8/layout/radial4"/>
    <dgm:cxn modelId="{9D43CE8F-3D66-FF46-9F3E-E19EAAFC9EE3}" srcId="{F8EF8E75-253A-6C46-9598-38AC7D362A61}" destId="{F6B506CE-B78E-BE43-B4ED-061181B3FE49}" srcOrd="3" destOrd="0" parTransId="{743D2F67-A468-454D-AC10-2C2BC6028CF8}" sibTransId="{7C326032-B4BB-A243-A1D1-7374C5CA6BDB}"/>
    <dgm:cxn modelId="{7E3ACAE5-04FA-8948-86EC-199591DCE209}" type="presOf" srcId="{DB761005-DC83-034F-B342-50A6A153DC3D}" destId="{B29C1F25-0A9A-AB4B-A7BA-0101CC102A3C}" srcOrd="0" destOrd="0" presId="urn:microsoft.com/office/officeart/2005/8/layout/radial4"/>
    <dgm:cxn modelId="{6B6BCBB9-FD24-734C-9E31-966D0112810D}" type="presOf" srcId="{8429C1C7-AA57-4A4A-B658-90F84526272D}" destId="{03742A68-B7FD-2347-854C-2BD124FFDC65}" srcOrd="0" destOrd="0" presId="urn:microsoft.com/office/officeart/2005/8/layout/radial4"/>
    <dgm:cxn modelId="{933C0DB8-82EE-7947-856E-87726EAFE7E4}" type="presOf" srcId="{F282F3FB-2058-E449-A644-6EA72216E1F5}" destId="{BE029986-AA04-4347-8C80-38414ED911A4}" srcOrd="0" destOrd="0" presId="urn:microsoft.com/office/officeart/2005/8/layout/radial4"/>
    <dgm:cxn modelId="{10F8A496-983A-174D-9D6B-ACA7A508A1FE}" type="presOf" srcId="{423BCC6B-BD10-8E44-9FA8-EFE73B6C1308}" destId="{A7724E6D-CB9C-3F4D-8024-E5E4DE7A6C68}" srcOrd="0" destOrd="0" presId="urn:microsoft.com/office/officeart/2005/8/layout/radial4"/>
    <dgm:cxn modelId="{7197754A-1419-D249-9DBC-3C01BDB436B0}" type="presParOf" srcId="{BE029986-AA04-4347-8C80-38414ED911A4}" destId="{02A0D8F7-289C-444E-8888-979B9382973E}" srcOrd="0" destOrd="0" presId="urn:microsoft.com/office/officeart/2005/8/layout/radial4"/>
    <dgm:cxn modelId="{1EA0D9A7-AE36-4E47-9EEC-D2D016BF2A85}" type="presParOf" srcId="{BE029986-AA04-4347-8C80-38414ED911A4}" destId="{7A68198A-2483-C748-9C08-E5230C32EF1D}" srcOrd="1" destOrd="0" presId="urn:microsoft.com/office/officeart/2005/8/layout/radial4"/>
    <dgm:cxn modelId="{2E5C6EFD-5308-2E48-8F1A-2187E07A6737}" type="presParOf" srcId="{BE029986-AA04-4347-8C80-38414ED911A4}" destId="{90FC53B8-EFD0-3D41-98AD-444E7ACD7FBE}" srcOrd="2" destOrd="0" presId="urn:microsoft.com/office/officeart/2005/8/layout/radial4"/>
    <dgm:cxn modelId="{F69EBD8A-DF51-2842-B8BF-4E631422836A}" type="presParOf" srcId="{BE029986-AA04-4347-8C80-38414ED911A4}" destId="{03742A68-B7FD-2347-854C-2BD124FFDC65}" srcOrd="3" destOrd="0" presId="urn:microsoft.com/office/officeart/2005/8/layout/radial4"/>
    <dgm:cxn modelId="{1551C6ED-F1FF-3B4D-A278-AF98BFB6EA6E}" type="presParOf" srcId="{BE029986-AA04-4347-8C80-38414ED911A4}" destId="{B29C1F25-0A9A-AB4B-A7BA-0101CC102A3C}" srcOrd="4" destOrd="0" presId="urn:microsoft.com/office/officeart/2005/8/layout/radial4"/>
    <dgm:cxn modelId="{DBA4CB0B-BD8C-3A44-88A3-015B143B2F0C}" type="presParOf" srcId="{BE029986-AA04-4347-8C80-38414ED911A4}" destId="{65353007-2F6A-064A-B80D-1534B8EA1A03}" srcOrd="5" destOrd="0" presId="urn:microsoft.com/office/officeart/2005/8/layout/radial4"/>
    <dgm:cxn modelId="{4741364E-17A9-404A-9C6E-1302F7BFE6DA}" type="presParOf" srcId="{BE029986-AA04-4347-8C80-38414ED911A4}" destId="{A7724E6D-CB9C-3F4D-8024-E5E4DE7A6C68}" srcOrd="6" destOrd="0" presId="urn:microsoft.com/office/officeart/2005/8/layout/radial4"/>
    <dgm:cxn modelId="{75B5CB8D-E672-2747-AA20-52E29E936765}" type="presParOf" srcId="{BE029986-AA04-4347-8C80-38414ED911A4}" destId="{797D2E67-F3E3-7A44-A83C-1C94EA092B66}" srcOrd="7" destOrd="0" presId="urn:microsoft.com/office/officeart/2005/8/layout/radial4"/>
    <dgm:cxn modelId="{16CF2A9D-588A-8C49-8EAD-5DA6F4879EF3}" type="presParOf" srcId="{BE029986-AA04-4347-8C80-38414ED911A4}" destId="{30042E7C-B94C-C542-AE2A-8465FF759272}" srcOrd="8" destOrd="0" presId="urn:microsoft.com/office/officeart/2005/8/layout/radial4"/>
    <dgm:cxn modelId="{C452EDBE-B30A-974C-9A52-985BAED2F805}" type="presParOf" srcId="{BE029986-AA04-4347-8C80-38414ED911A4}" destId="{56475D6D-29C8-9345-AE8A-F3BF237C38F2}" srcOrd="9" destOrd="0" presId="urn:microsoft.com/office/officeart/2005/8/layout/radial4"/>
    <dgm:cxn modelId="{93C37173-06AF-014D-BD08-EAAD94928DD4}" type="presParOf" srcId="{BE029986-AA04-4347-8C80-38414ED911A4}" destId="{C59E9942-CDE5-4349-AB0F-0897C629D2DF}" srcOrd="10" destOrd="0" presId="urn:microsoft.com/office/officeart/2005/8/layout/radial4"/>
    <dgm:cxn modelId="{302E47EF-954D-9F4A-983D-4882384F2612}" type="presParOf" srcId="{BE029986-AA04-4347-8C80-38414ED911A4}" destId="{04FA1712-C510-D94F-94DD-9B7E02837E66}" srcOrd="11" destOrd="0" presId="urn:microsoft.com/office/officeart/2005/8/layout/radial4"/>
    <dgm:cxn modelId="{F9172374-1FD5-D24D-987D-666D2C36EB81}" type="presParOf" srcId="{BE029986-AA04-4347-8C80-38414ED911A4}" destId="{71833055-FE69-624E-8964-8FFD96E8FF08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0D8F7-289C-444E-8888-979B9382973E}">
      <dsp:nvSpPr>
        <dsp:cNvPr id="0" name=""/>
        <dsp:cNvSpPr/>
      </dsp:nvSpPr>
      <dsp:spPr>
        <a:xfrm>
          <a:off x="3043576" y="2388220"/>
          <a:ext cx="1955121" cy="19551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latin typeface="Calibri"/>
              <a:cs typeface="Calibri"/>
            </a:rPr>
            <a:t>Meşruiyet</a:t>
          </a:r>
          <a:endParaRPr lang="en-US" sz="2500" kern="1200" dirty="0">
            <a:latin typeface="Calibri"/>
            <a:cs typeface="Calibri"/>
          </a:endParaRPr>
        </a:p>
      </dsp:txBody>
      <dsp:txXfrm>
        <a:off x="3329897" y="2674541"/>
        <a:ext cx="1382479" cy="1382479"/>
      </dsp:txXfrm>
    </dsp:sp>
    <dsp:sp modelId="{7A68198A-2483-C748-9C08-E5230C32EF1D}">
      <dsp:nvSpPr>
        <dsp:cNvPr id="0" name=""/>
        <dsp:cNvSpPr/>
      </dsp:nvSpPr>
      <dsp:spPr>
        <a:xfrm rot="10800000">
          <a:off x="1057814" y="3087175"/>
          <a:ext cx="1876545" cy="55720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FC53B8-EFD0-3D41-98AD-444E7ACD7FBE}">
      <dsp:nvSpPr>
        <dsp:cNvPr id="0" name=""/>
        <dsp:cNvSpPr/>
      </dsp:nvSpPr>
      <dsp:spPr>
        <a:xfrm>
          <a:off x="373522" y="2818346"/>
          <a:ext cx="1368584" cy="1094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alibri"/>
              <a:cs typeface="Calibri"/>
            </a:rPr>
            <a:t>Tecrübe</a:t>
          </a:r>
          <a:r>
            <a:rPr lang="en-US" sz="1300" kern="1200" dirty="0">
              <a:latin typeface="Calibri"/>
              <a:cs typeface="Calibri"/>
            </a:rPr>
            <a:t>/</a:t>
          </a:r>
          <a:r>
            <a:rPr lang="en-US" sz="1300" kern="1200" dirty="0" err="1">
              <a:latin typeface="Calibri"/>
              <a:cs typeface="Calibri"/>
            </a:rPr>
            <a:t>uzmanlık</a:t>
          </a:r>
          <a:r>
            <a:rPr lang="en-US" sz="1300" kern="1200" dirty="0">
              <a:latin typeface="Calibri"/>
              <a:cs typeface="Calibri"/>
            </a:rPr>
            <a:t>/</a:t>
          </a:r>
          <a:r>
            <a:rPr lang="en-US" sz="1300" kern="1200" dirty="0" err="1">
              <a:latin typeface="Calibri"/>
              <a:cs typeface="Calibri"/>
            </a:rPr>
            <a:t>bilgi</a:t>
          </a:r>
          <a:endParaRPr lang="en-US" sz="1300" kern="1200" dirty="0">
            <a:latin typeface="Calibri"/>
            <a:cs typeface="Calibri"/>
          </a:endParaRPr>
        </a:p>
      </dsp:txBody>
      <dsp:txXfrm>
        <a:off x="405590" y="2850414"/>
        <a:ext cx="1304448" cy="1030731"/>
      </dsp:txXfrm>
    </dsp:sp>
    <dsp:sp modelId="{03742A68-B7FD-2347-854C-2BD124FFDC65}">
      <dsp:nvSpPr>
        <dsp:cNvPr id="0" name=""/>
        <dsp:cNvSpPr/>
      </dsp:nvSpPr>
      <dsp:spPr>
        <a:xfrm rot="12960000">
          <a:off x="1444564" y="1896881"/>
          <a:ext cx="1876545" cy="55720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9C1F25-0A9A-AB4B-A7BA-0101CC102A3C}">
      <dsp:nvSpPr>
        <dsp:cNvPr id="0" name=""/>
        <dsp:cNvSpPr/>
      </dsp:nvSpPr>
      <dsp:spPr>
        <a:xfrm>
          <a:off x="939466" y="1076549"/>
          <a:ext cx="1368584" cy="1094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alibri"/>
              <a:cs typeface="Calibri"/>
            </a:rPr>
            <a:t>Kanun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ve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yönetmeliklere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uygun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olma</a:t>
          </a:r>
          <a:r>
            <a:rPr lang="en-US" sz="1300" kern="1200" dirty="0">
              <a:latin typeface="Calibri"/>
              <a:cs typeface="Calibri"/>
            </a:rPr>
            <a:t>/ </a:t>
          </a:r>
          <a:r>
            <a:rPr lang="en-US" sz="1300" kern="1200" dirty="0" err="1">
              <a:latin typeface="Calibri"/>
              <a:cs typeface="Calibri"/>
            </a:rPr>
            <a:t>kamu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statüsü</a:t>
          </a:r>
          <a:endParaRPr lang="en-US" sz="1300" kern="1200" dirty="0">
            <a:latin typeface="Calibri"/>
            <a:cs typeface="Calibri"/>
          </a:endParaRPr>
        </a:p>
      </dsp:txBody>
      <dsp:txXfrm>
        <a:off x="971534" y="1108617"/>
        <a:ext cx="1304448" cy="1030731"/>
      </dsp:txXfrm>
    </dsp:sp>
    <dsp:sp modelId="{65353007-2F6A-064A-B80D-1534B8EA1A03}">
      <dsp:nvSpPr>
        <dsp:cNvPr id="0" name=""/>
        <dsp:cNvSpPr/>
      </dsp:nvSpPr>
      <dsp:spPr>
        <a:xfrm rot="15120000">
          <a:off x="2457089" y="1161238"/>
          <a:ext cx="1876545" cy="55720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724E6D-CB9C-3F4D-8024-E5E4DE7A6C68}">
      <dsp:nvSpPr>
        <dsp:cNvPr id="0" name=""/>
        <dsp:cNvSpPr/>
      </dsp:nvSpPr>
      <dsp:spPr>
        <a:xfrm>
          <a:off x="2421127" y="58"/>
          <a:ext cx="1368584" cy="1094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alibri"/>
              <a:cs typeface="Calibri"/>
            </a:rPr>
            <a:t>Sosyal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değer</a:t>
          </a:r>
          <a:r>
            <a:rPr lang="en-US" sz="1300" kern="1200" dirty="0">
              <a:latin typeface="Calibri"/>
              <a:cs typeface="Calibri"/>
            </a:rPr>
            <a:t>/norm </a:t>
          </a:r>
          <a:r>
            <a:rPr lang="en-US" sz="1300" kern="1200" dirty="0" err="1">
              <a:latin typeface="Calibri"/>
              <a:cs typeface="Calibri"/>
            </a:rPr>
            <a:t>ve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standartlara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uygun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olma</a:t>
          </a:r>
          <a:endParaRPr lang="en-US" sz="1300" kern="1200" dirty="0">
            <a:latin typeface="Calibri"/>
            <a:cs typeface="Calibri"/>
          </a:endParaRPr>
        </a:p>
      </dsp:txBody>
      <dsp:txXfrm>
        <a:off x="2453195" y="32126"/>
        <a:ext cx="1304448" cy="1030731"/>
      </dsp:txXfrm>
    </dsp:sp>
    <dsp:sp modelId="{797D2E67-F3E3-7A44-A83C-1C94EA092B66}">
      <dsp:nvSpPr>
        <dsp:cNvPr id="0" name=""/>
        <dsp:cNvSpPr/>
      </dsp:nvSpPr>
      <dsp:spPr>
        <a:xfrm rot="17280000">
          <a:off x="3708639" y="1161238"/>
          <a:ext cx="1876545" cy="55720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042E7C-B94C-C542-AE2A-8465FF759272}">
      <dsp:nvSpPr>
        <dsp:cNvPr id="0" name=""/>
        <dsp:cNvSpPr/>
      </dsp:nvSpPr>
      <dsp:spPr>
        <a:xfrm>
          <a:off x="4252562" y="58"/>
          <a:ext cx="1368584" cy="1094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alibri"/>
              <a:cs typeface="Calibri"/>
            </a:rPr>
            <a:t>Üyeler</a:t>
          </a:r>
          <a:r>
            <a:rPr lang="en-US" sz="1300" kern="1200" dirty="0">
              <a:latin typeface="Calibri"/>
              <a:cs typeface="Calibri"/>
            </a:rPr>
            <a:t>/ </a:t>
          </a:r>
          <a:r>
            <a:rPr lang="en-US" sz="1300" kern="1200" dirty="0" err="1">
              <a:latin typeface="Calibri"/>
              <a:cs typeface="Calibri"/>
            </a:rPr>
            <a:t>Tabanı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temsil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etme</a:t>
          </a:r>
          <a:r>
            <a:rPr lang="en-US" sz="1300" kern="1200" dirty="0">
              <a:latin typeface="Calibri"/>
              <a:cs typeface="Calibri"/>
            </a:rPr>
            <a:t>/ </a:t>
          </a:r>
          <a:r>
            <a:rPr lang="en-US" sz="1300" kern="1200" dirty="0" err="1">
              <a:latin typeface="Calibri"/>
              <a:cs typeface="Calibri"/>
            </a:rPr>
            <a:t>sayısı</a:t>
          </a:r>
          <a:endParaRPr lang="en-US" sz="1300" kern="1200" dirty="0">
            <a:latin typeface="Calibri"/>
            <a:cs typeface="Calibri"/>
          </a:endParaRPr>
        </a:p>
      </dsp:txBody>
      <dsp:txXfrm>
        <a:off x="4284630" y="32126"/>
        <a:ext cx="1304448" cy="1030731"/>
      </dsp:txXfrm>
    </dsp:sp>
    <dsp:sp modelId="{56475D6D-29C8-9345-AE8A-F3BF237C38F2}">
      <dsp:nvSpPr>
        <dsp:cNvPr id="0" name=""/>
        <dsp:cNvSpPr/>
      </dsp:nvSpPr>
      <dsp:spPr>
        <a:xfrm rot="19440000">
          <a:off x="4721164" y="1896881"/>
          <a:ext cx="1876545" cy="55720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9E9942-CDE5-4349-AB0F-0897C629D2DF}">
      <dsp:nvSpPr>
        <dsp:cNvPr id="0" name=""/>
        <dsp:cNvSpPr/>
      </dsp:nvSpPr>
      <dsp:spPr>
        <a:xfrm>
          <a:off x="5734223" y="1076549"/>
          <a:ext cx="1368584" cy="1094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alibri"/>
              <a:cs typeface="Calibri"/>
            </a:rPr>
            <a:t>Toplumun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ayırlamaz</a:t>
          </a:r>
          <a:r>
            <a:rPr lang="en-US" sz="1300" kern="1200" dirty="0">
              <a:latin typeface="Calibri"/>
              <a:cs typeface="Calibri"/>
            </a:rPr>
            <a:t> bi </a:t>
          </a:r>
          <a:r>
            <a:rPr lang="en-US" sz="1300" kern="1200" dirty="0" err="1">
              <a:latin typeface="Calibri"/>
              <a:cs typeface="Calibri"/>
            </a:rPr>
            <a:t>parçası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olarak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görülmeleri</a:t>
          </a:r>
          <a:endParaRPr lang="en-US" sz="1300" kern="1200" dirty="0">
            <a:latin typeface="Calibri"/>
            <a:cs typeface="Calibri"/>
          </a:endParaRPr>
        </a:p>
      </dsp:txBody>
      <dsp:txXfrm>
        <a:off x="5766291" y="1108617"/>
        <a:ext cx="1304448" cy="1030731"/>
      </dsp:txXfrm>
    </dsp:sp>
    <dsp:sp modelId="{04FA1712-C510-D94F-94DD-9B7E02837E66}">
      <dsp:nvSpPr>
        <dsp:cNvPr id="0" name=""/>
        <dsp:cNvSpPr/>
      </dsp:nvSpPr>
      <dsp:spPr>
        <a:xfrm>
          <a:off x="5107914" y="3087175"/>
          <a:ext cx="1876545" cy="55720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833055-FE69-624E-8964-8FFD96E8FF08}">
      <dsp:nvSpPr>
        <dsp:cNvPr id="0" name=""/>
        <dsp:cNvSpPr/>
      </dsp:nvSpPr>
      <dsp:spPr>
        <a:xfrm>
          <a:off x="6300168" y="2818346"/>
          <a:ext cx="1368584" cy="1094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alibri"/>
              <a:cs typeface="Calibri"/>
            </a:rPr>
            <a:t>Hak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savunuculuğunun</a:t>
          </a:r>
          <a:r>
            <a:rPr lang="en-US" sz="1300" kern="1200" dirty="0">
              <a:latin typeface="Calibri"/>
              <a:cs typeface="Calibri"/>
            </a:rPr>
            <a:t> </a:t>
          </a:r>
          <a:r>
            <a:rPr lang="en-US" sz="1300" kern="1200" dirty="0" err="1">
              <a:latin typeface="Calibri"/>
              <a:cs typeface="Calibri"/>
            </a:rPr>
            <a:t>kapsayıcılığı</a:t>
          </a:r>
          <a:r>
            <a:rPr lang="en-US" sz="1300" kern="1200" dirty="0">
              <a:latin typeface="Calibri"/>
              <a:cs typeface="Calibri"/>
            </a:rPr>
            <a:t>/ </a:t>
          </a:r>
          <a:r>
            <a:rPr lang="en-US" sz="1300" kern="1200" dirty="0" err="1">
              <a:latin typeface="Calibri"/>
              <a:cs typeface="Calibri"/>
            </a:rPr>
            <a:t>başarısı</a:t>
          </a:r>
          <a:endParaRPr lang="en-US" sz="1300" kern="1200" dirty="0">
            <a:latin typeface="Calibri"/>
            <a:cs typeface="Calibri"/>
          </a:endParaRPr>
        </a:p>
      </dsp:txBody>
      <dsp:txXfrm>
        <a:off x="6332236" y="2850414"/>
        <a:ext cx="1304448" cy="1030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6AA55-CF76-4153-A077-EC0809BF4FCB}" type="datetimeFigureOut">
              <a:rPr lang="tr-TR" smtClean="0"/>
              <a:t>15.04.2016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057C4-6F53-48ED-9588-859654CFD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047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35614-168A-CE4A-854E-69C0E984E9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6E21B-278D-BE40-A982-16C1A2E09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3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5-10 </a:t>
            </a:r>
            <a:r>
              <a:rPr lang="en-US" dirty="0" err="1"/>
              <a:t>mintes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E21B-278D-BE40-A982-16C1A2E091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14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Guiding questions</a:t>
            </a:r>
            <a:r>
              <a:rPr lang="en-US" baseline="0" dirty="0"/>
              <a:t> for large group discussion: 10 </a:t>
            </a:r>
            <a:r>
              <a:rPr lang="en-US" baseline="0" dirty="0" err="1"/>
              <a:t>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E21B-278D-BE40-A982-16C1A2E0914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77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Summarise</a:t>
            </a:r>
            <a:r>
              <a:rPr lang="en-US" dirty="0"/>
              <a:t> with what</a:t>
            </a:r>
            <a:r>
              <a:rPr lang="en-US" baseline="0" dirty="0"/>
              <a:t> has been said: 5-10 </a:t>
            </a:r>
            <a:r>
              <a:rPr lang="en-US" baseline="0" dirty="0" err="1"/>
              <a:t>mins</a:t>
            </a:r>
            <a:endParaRPr lang="en-US" baseline="0" dirty="0"/>
          </a:p>
          <a:p>
            <a:r>
              <a:rPr lang="en-US" baseline="0" dirty="0"/>
              <a:t>How can these elements be strengthened?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E21B-278D-BE40-A982-16C1A2E0914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39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E21B-278D-BE40-A982-16C1A2E091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97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</a:t>
            </a:r>
            <a:r>
              <a:rPr lang="en-US" baseline="0" dirty="0"/>
              <a:t>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E21B-278D-BE40-A982-16C1A2E091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47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E21B-278D-BE40-A982-16C1A2E091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49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Accountability: </a:t>
            </a:r>
            <a:r>
              <a:rPr lang="en-US" dirty="0" err="1"/>
              <a:t>responsbility</a:t>
            </a:r>
            <a:r>
              <a:rPr lang="en-US" dirty="0"/>
              <a:t> to answer for particular performance</a:t>
            </a:r>
            <a:r>
              <a:rPr lang="en-US" baseline="0" dirty="0"/>
              <a:t> expectations to specific stakeholders, </a:t>
            </a:r>
            <a:r>
              <a:rPr lang="en-US" sz="1200" dirty="0" err="1">
                <a:latin typeface="+mn-lt"/>
                <a:cs typeface="Calibri"/>
              </a:rPr>
              <a:t>Belirli</a:t>
            </a:r>
            <a:r>
              <a:rPr lang="en-US" sz="1200" dirty="0">
                <a:latin typeface="+mn-lt"/>
                <a:cs typeface="Calibri"/>
              </a:rPr>
              <a:t> </a:t>
            </a:r>
            <a:r>
              <a:rPr lang="en-US" sz="1200" dirty="0" err="1">
                <a:latin typeface="+mn-lt"/>
                <a:cs typeface="Calibri"/>
              </a:rPr>
              <a:t>paydaşlara</a:t>
            </a:r>
            <a:r>
              <a:rPr lang="en-US" sz="1200" dirty="0">
                <a:latin typeface="+mn-lt"/>
                <a:cs typeface="Calibri"/>
              </a:rPr>
              <a:t> </a:t>
            </a:r>
            <a:r>
              <a:rPr lang="en-US" sz="1200" dirty="0" err="1">
                <a:latin typeface="+mn-lt"/>
                <a:cs typeface="Calibri"/>
              </a:rPr>
              <a:t>performans</a:t>
            </a:r>
            <a:r>
              <a:rPr lang="en-US" sz="1200" dirty="0">
                <a:latin typeface="+mn-lt"/>
                <a:cs typeface="Calibri"/>
              </a:rPr>
              <a:t> </a:t>
            </a:r>
            <a:r>
              <a:rPr lang="en-US" sz="1200" dirty="0" err="1">
                <a:latin typeface="+mn-lt"/>
                <a:cs typeface="Calibri"/>
              </a:rPr>
              <a:t>beklentileri</a:t>
            </a:r>
            <a:r>
              <a:rPr lang="en-US" sz="1200" dirty="0">
                <a:latin typeface="+mn-lt"/>
                <a:cs typeface="Calibri"/>
              </a:rPr>
              <a:t> </a:t>
            </a:r>
            <a:r>
              <a:rPr lang="en-US" sz="1200" dirty="0" err="1">
                <a:latin typeface="+mn-lt"/>
                <a:cs typeface="Calibri"/>
              </a:rPr>
              <a:t>ile</a:t>
            </a:r>
            <a:r>
              <a:rPr lang="en-US" sz="1200" dirty="0">
                <a:latin typeface="+mn-lt"/>
                <a:cs typeface="Calibri"/>
              </a:rPr>
              <a:t> </a:t>
            </a:r>
            <a:r>
              <a:rPr lang="en-US" sz="1200" dirty="0" err="1">
                <a:latin typeface="+mn-lt"/>
                <a:cs typeface="Calibri"/>
              </a:rPr>
              <a:t>ilgili</a:t>
            </a:r>
            <a:r>
              <a:rPr lang="en-US" sz="1200" dirty="0">
                <a:latin typeface="+mn-lt"/>
                <a:cs typeface="Calibri"/>
              </a:rPr>
              <a:t> </a:t>
            </a:r>
            <a:r>
              <a:rPr lang="en-US" sz="1200" dirty="0" err="1">
                <a:latin typeface="+mn-lt"/>
                <a:cs typeface="Calibri"/>
              </a:rPr>
              <a:t>cevap</a:t>
            </a:r>
            <a:r>
              <a:rPr lang="en-US" sz="1200" dirty="0">
                <a:latin typeface="+mn-lt"/>
                <a:cs typeface="Calibri"/>
              </a:rPr>
              <a:t> </a:t>
            </a:r>
            <a:r>
              <a:rPr lang="en-US" sz="1200" dirty="0" err="1">
                <a:latin typeface="+mn-lt"/>
                <a:cs typeface="Calibri"/>
              </a:rPr>
              <a:t>verebilme</a:t>
            </a:r>
            <a:r>
              <a:rPr lang="en-US" sz="1200" dirty="0">
                <a:latin typeface="+mn-lt"/>
                <a:cs typeface="Calibri"/>
              </a:rPr>
              <a:t> </a:t>
            </a:r>
            <a:r>
              <a:rPr lang="en-US" sz="1200" dirty="0" err="1">
                <a:latin typeface="+mn-lt"/>
                <a:cs typeface="Calibri"/>
              </a:rPr>
              <a:t>sorumluluğu</a:t>
            </a:r>
            <a:endParaRPr lang="en-US" baseline="0" dirty="0"/>
          </a:p>
          <a:p>
            <a:r>
              <a:rPr lang="en-US" baseline="0" dirty="0"/>
              <a:t>For CSOs difficult to identify stakeholders who have primacy in their claims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E21B-278D-BE40-A982-16C1A2E091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76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30’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E21B-278D-BE40-A982-16C1A2E0914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03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E21B-278D-BE40-A982-16C1A2E0914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41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</a:t>
            </a:r>
            <a:r>
              <a:rPr lang="en-US" baseline="0" dirty="0"/>
              <a:t>’ </a:t>
            </a:r>
            <a:r>
              <a:rPr lang="en-US" baseline="0" dirty="0" err="1"/>
              <a:t>grup</a:t>
            </a:r>
            <a:r>
              <a:rPr lang="en-US" baseline="0" dirty="0"/>
              <a:t> </a:t>
            </a:r>
            <a:r>
              <a:rPr lang="en-US" baseline="0" dirty="0" err="1"/>
              <a:t>çalışması</a:t>
            </a:r>
            <a:endParaRPr lang="en-US" baseline="0" dirty="0"/>
          </a:p>
          <a:p>
            <a:r>
              <a:rPr lang="en-US" baseline="0" dirty="0"/>
              <a:t>15’ </a:t>
            </a:r>
            <a:r>
              <a:rPr lang="en-US" baseline="0" dirty="0" err="1"/>
              <a:t>paylaşım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E21B-278D-BE40-A982-16C1A2E0914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84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5’ explanation of the activity</a:t>
            </a:r>
          </a:p>
          <a:p>
            <a:r>
              <a:rPr lang="en-US" dirty="0"/>
              <a:t>15’ small group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E21B-278D-BE40-A982-16C1A2E0914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5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E192A87-C179-4D4F-B461-5E5D583A967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6256D2B-CF99-DF46-8224-AEA03D782D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8"/>
            <a:ext cx="6498158" cy="3587853"/>
          </a:xfrm>
        </p:spPr>
        <p:txBody>
          <a:bodyPr/>
          <a:lstStyle/>
          <a:p>
            <a:br>
              <a:rPr lang="en-US" dirty="0">
                <a:latin typeface="Calibri"/>
                <a:cs typeface="Calibri"/>
              </a:rPr>
            </a:br>
            <a:br>
              <a:rPr lang="en-US" dirty="0">
                <a:latin typeface="Calibri"/>
                <a:cs typeface="Calibri"/>
              </a:rPr>
            </a:br>
            <a:r>
              <a:rPr lang="en-US" dirty="0" err="1">
                <a:latin typeface="Calibri"/>
                <a:cs typeface="Calibri"/>
              </a:rPr>
              <a:t>STK’lar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için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 err="1">
                <a:latin typeface="Calibri"/>
                <a:cs typeface="Calibri"/>
              </a:rPr>
              <a:t>Meşruluk</a:t>
            </a:r>
            <a:r>
              <a:rPr lang="en-US" dirty="0">
                <a:latin typeface="Calibri"/>
                <a:cs typeface="Calibri"/>
              </a:rPr>
              <a:t>, 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Verebilirlik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 err="1">
                <a:latin typeface="Calibri"/>
                <a:cs typeface="Calibri"/>
              </a:rPr>
              <a:t>ve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 err="1">
                <a:latin typeface="Calibri"/>
                <a:cs typeface="Calibri"/>
              </a:rPr>
              <a:t>Şeffaflık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1198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4000" dirty="0" err="1">
                <a:latin typeface="Calibri"/>
                <a:cs typeface="Calibri"/>
              </a:rPr>
              <a:t>STK’ların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meşruiyeti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üye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sayısı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ile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orantılıdır</a:t>
            </a:r>
            <a:endParaRPr lang="en-US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214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4000" dirty="0" err="1">
                <a:latin typeface="Calibri"/>
                <a:cs typeface="Calibri"/>
              </a:rPr>
              <a:t>STK’lar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toplumsal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fayda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için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çalıştıklarından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yaptıkları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işi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iyi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yaptıklarından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emin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olabiliriz</a:t>
            </a:r>
            <a:endParaRPr lang="en-US" sz="4000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29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/>
              <a:t>STK’lar</a:t>
            </a:r>
            <a:r>
              <a:rPr lang="en-US" sz="4000" dirty="0"/>
              <a:t> </a:t>
            </a:r>
            <a:r>
              <a:rPr lang="en-US" sz="4000" dirty="0" err="1"/>
              <a:t>olarak</a:t>
            </a:r>
            <a:r>
              <a:rPr lang="en-US" sz="4000" dirty="0"/>
              <a:t> </a:t>
            </a:r>
            <a:r>
              <a:rPr lang="en-US" sz="4000" dirty="0" err="1"/>
              <a:t>yapılan</a:t>
            </a:r>
            <a:r>
              <a:rPr lang="en-US" sz="4000" dirty="0"/>
              <a:t> </a:t>
            </a:r>
            <a:r>
              <a:rPr lang="en-US" sz="4000" dirty="0" err="1"/>
              <a:t>projelerin</a:t>
            </a:r>
            <a:r>
              <a:rPr lang="en-US" sz="4000" dirty="0"/>
              <a:t> </a:t>
            </a:r>
            <a:r>
              <a:rPr lang="en-US" sz="4000" dirty="0" err="1"/>
              <a:t>faaliyet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finansal</a:t>
            </a:r>
            <a:r>
              <a:rPr lang="en-US" sz="4000" dirty="0"/>
              <a:t> </a:t>
            </a:r>
            <a:r>
              <a:rPr lang="en-US" sz="4000" dirty="0" err="1"/>
              <a:t>raporlarını</a:t>
            </a:r>
            <a:r>
              <a:rPr lang="en-US" sz="4000" dirty="0"/>
              <a:t> </a:t>
            </a:r>
            <a:r>
              <a:rPr lang="en-US" sz="4000" dirty="0" err="1"/>
              <a:t>yazmaları</a:t>
            </a:r>
            <a:r>
              <a:rPr lang="en-US" sz="4000" dirty="0"/>
              <a:t> </a:t>
            </a:r>
            <a:r>
              <a:rPr lang="en-US" sz="4000" dirty="0" err="1"/>
              <a:t>hesap</a:t>
            </a:r>
            <a:r>
              <a:rPr lang="en-US" sz="4000" dirty="0"/>
              <a:t> </a:t>
            </a:r>
            <a:r>
              <a:rPr lang="en-US" sz="4000" dirty="0" err="1"/>
              <a:t>verebilirlik</a:t>
            </a:r>
            <a:r>
              <a:rPr lang="en-US" sz="4000" dirty="0"/>
              <a:t> </a:t>
            </a:r>
            <a:r>
              <a:rPr lang="en-US" sz="4000" dirty="0" err="1"/>
              <a:t>açısından</a:t>
            </a:r>
            <a:r>
              <a:rPr lang="en-US" sz="4000" dirty="0"/>
              <a:t> </a:t>
            </a:r>
            <a:r>
              <a:rPr lang="en-US" sz="4000" dirty="0" err="1"/>
              <a:t>yeterlidir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7724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Genel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bakış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>
                <a:latin typeface="Calibri"/>
                <a:cs typeface="Calibri"/>
              </a:rPr>
              <a:t>Sivil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toplum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nedir</a:t>
            </a:r>
            <a:r>
              <a:rPr lang="en-US" sz="4000" dirty="0">
                <a:latin typeface="Calibri"/>
                <a:cs typeface="Calibri"/>
              </a:rPr>
              <a:t>? </a:t>
            </a:r>
            <a:r>
              <a:rPr lang="en-US" sz="4000" dirty="0" err="1">
                <a:latin typeface="Calibri"/>
                <a:cs typeface="Calibri"/>
              </a:rPr>
              <a:t>Neden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var</a:t>
            </a:r>
            <a:r>
              <a:rPr lang="en-US" sz="4000" dirty="0">
                <a:latin typeface="Calibri"/>
                <a:cs typeface="Calibri"/>
              </a:rPr>
              <a:t>?</a:t>
            </a:r>
          </a:p>
          <a:p>
            <a:pPr marL="0" indent="0" algn="ctr">
              <a:buNone/>
            </a:pPr>
            <a:r>
              <a:rPr lang="en-US" sz="4000" dirty="0" err="1">
                <a:latin typeface="Calibri"/>
                <a:cs typeface="Calibri"/>
              </a:rPr>
              <a:t>Neden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STK’lar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için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hesap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verebilirlik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ve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şeffaflık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konuları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önemli</a:t>
            </a:r>
            <a:r>
              <a:rPr lang="en-US" sz="4000" dirty="0">
                <a:latin typeface="Calibri"/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58196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Çünkü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alibri"/>
                <a:cs typeface="Calibri"/>
              </a:rPr>
              <a:t>STK’lar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toplumsal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fayda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çalışırken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insan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maddi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kaynak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harekete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geçirmek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durumundalar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STK’ların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vermesi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gereken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farklı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paydaşları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vardır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Yoksul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dışlanmış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gruplar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adına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hareket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ettiklerinde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başka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güçlü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paydaşların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alanlarına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girebilirler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Birçok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kurumun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meşruluğu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verebilirliği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günlerde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sorgulanıyor</a:t>
            </a:r>
            <a:r>
              <a:rPr lang="en-US" dirty="0">
                <a:latin typeface="Calibri"/>
                <a:cs typeface="Calibri"/>
              </a:rPr>
              <a:t> “</a:t>
            </a:r>
            <a:r>
              <a:rPr lang="en-US" dirty="0" err="1">
                <a:latin typeface="Calibri"/>
                <a:cs typeface="Calibri"/>
              </a:rPr>
              <a:t>yönetişim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krizi</a:t>
            </a:r>
            <a:r>
              <a:rPr lang="en-US" dirty="0">
                <a:latin typeface="Calibri"/>
                <a:cs typeface="Calibri"/>
              </a:rPr>
              <a:t>”</a:t>
            </a:r>
          </a:p>
          <a:p>
            <a:r>
              <a:rPr lang="en-US" dirty="0" err="1">
                <a:latin typeface="Calibri"/>
                <a:cs typeface="Calibri"/>
              </a:rPr>
              <a:t>Bazı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STK’ların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sorunlu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uygulamaları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STK’ların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savunuculuk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çalışmalarının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hedefi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gruplar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onların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meşruluğunu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verebilirliğini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sorgularlar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STK’ların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çalışma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alanları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genişliyor</a:t>
            </a:r>
            <a:r>
              <a:rPr lang="en-US" dirty="0">
                <a:latin typeface="Calibri"/>
                <a:cs typeface="Calibri"/>
              </a:rPr>
              <a:t>: “</a:t>
            </a:r>
            <a:r>
              <a:rPr lang="en-US" dirty="0" err="1">
                <a:latin typeface="Calibri"/>
                <a:cs typeface="Calibri"/>
              </a:rPr>
              <a:t>boşluk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dolduran</a:t>
            </a:r>
            <a:r>
              <a:rPr lang="en-US" dirty="0">
                <a:latin typeface="Calibri"/>
                <a:cs typeface="Calibri"/>
              </a:rPr>
              <a:t>” </a:t>
            </a:r>
            <a:r>
              <a:rPr lang="en-US" dirty="0" err="1">
                <a:latin typeface="Calibri"/>
                <a:cs typeface="Calibri"/>
              </a:rPr>
              <a:t>rolünden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savunuculuk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dirty="0" err="1">
                <a:latin typeface="Calibri"/>
                <a:cs typeface="Calibri"/>
              </a:rPr>
              <a:t>politika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geliştirme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rolüne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evrilme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durumu</a:t>
            </a:r>
            <a:endParaRPr lang="en-US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5913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Olmak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Nedir</a:t>
            </a:r>
            <a:r>
              <a:rPr lang="en-US" dirty="0">
                <a:latin typeface="Calibri"/>
                <a:cs typeface="Calibri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r>
              <a:rPr lang="en-US" sz="3200" dirty="0" err="1">
                <a:latin typeface="Calibri"/>
                <a:cs typeface="Calibri"/>
              </a:rPr>
              <a:t>Sivil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toplum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için</a:t>
            </a:r>
            <a:r>
              <a:rPr lang="en-US" sz="3200" dirty="0">
                <a:latin typeface="Calibri"/>
                <a:cs typeface="Calibri"/>
              </a:rPr>
              <a:t> “</a:t>
            </a:r>
            <a:r>
              <a:rPr lang="en-US" sz="3200" dirty="0" err="1">
                <a:latin typeface="Calibri"/>
                <a:cs typeface="Calibri"/>
              </a:rPr>
              <a:t>Hesap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vermek</a:t>
            </a:r>
            <a:r>
              <a:rPr lang="en-US" sz="3200" dirty="0">
                <a:latin typeface="Calibri"/>
                <a:cs typeface="Calibri"/>
              </a:rPr>
              <a:t>” ne </a:t>
            </a:r>
            <a:r>
              <a:rPr lang="en-US" sz="3200" dirty="0" err="1">
                <a:latin typeface="Calibri"/>
                <a:cs typeface="Calibri"/>
              </a:rPr>
              <a:t>demek</a:t>
            </a:r>
            <a:r>
              <a:rPr lang="en-US" sz="3200" dirty="0">
                <a:latin typeface="Calibri"/>
                <a:cs typeface="Calibri"/>
              </a:rPr>
              <a:t>?</a:t>
            </a:r>
          </a:p>
          <a:p>
            <a:r>
              <a:rPr lang="en-US" sz="3200" dirty="0" err="1">
                <a:latin typeface="Calibri"/>
                <a:cs typeface="Calibri"/>
              </a:rPr>
              <a:t>STK’lar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kimlere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hesap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vermek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durumundadırlar</a:t>
            </a:r>
            <a:r>
              <a:rPr lang="en-US" sz="3200" dirty="0">
                <a:latin typeface="Calibri"/>
                <a:cs typeface="Calibri"/>
              </a:rPr>
              <a:t>?</a:t>
            </a:r>
          </a:p>
          <a:p>
            <a:pPr marL="0" indent="0">
              <a:buNone/>
            </a:pPr>
            <a:r>
              <a:rPr lang="en-US" sz="3200" dirty="0" err="1">
                <a:latin typeface="Calibri"/>
                <a:cs typeface="Calibri"/>
              </a:rPr>
              <a:t>STK’ların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hesap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vermek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durumunda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oldukları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paydaşların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bir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haritasını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cıkarın</a:t>
            </a:r>
            <a:r>
              <a:rPr lang="en-US" sz="3200" dirty="0">
                <a:latin typeface="Calibri"/>
                <a:cs typeface="Calibri"/>
              </a:rPr>
              <a:t> – </a:t>
            </a:r>
            <a:r>
              <a:rPr lang="en-US" sz="3200" dirty="0" err="1">
                <a:latin typeface="Calibri"/>
                <a:cs typeface="Calibri"/>
              </a:rPr>
              <a:t>bu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haritada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paydaşlar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arasındaki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güç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ilişkilerini</a:t>
            </a:r>
            <a:r>
              <a:rPr lang="en-US" sz="3200" dirty="0">
                <a:latin typeface="Calibri"/>
                <a:cs typeface="Calibri"/>
              </a:rPr>
              <a:t>/</a:t>
            </a:r>
            <a:r>
              <a:rPr lang="en-US" sz="3200" dirty="0" err="1">
                <a:latin typeface="Calibri"/>
                <a:cs typeface="Calibri"/>
              </a:rPr>
              <a:t>çatışmaları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çizimlerinizle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belirtin</a:t>
            </a:r>
            <a:r>
              <a:rPr lang="en-US" sz="3200" dirty="0">
                <a:latin typeface="Calibri"/>
                <a:cs typeface="Calibri"/>
              </a:rPr>
              <a:t>. </a:t>
            </a:r>
            <a:r>
              <a:rPr lang="en-US" sz="3200" dirty="0" err="1">
                <a:latin typeface="Calibri"/>
                <a:cs typeface="Calibri"/>
              </a:rPr>
              <a:t>Farklı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paydaşların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STK’lardan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beklentisi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nedir</a:t>
            </a:r>
            <a:r>
              <a:rPr lang="en-US" sz="3200" dirty="0">
                <a:latin typeface="Calibri"/>
                <a:cs typeface="Calibri"/>
              </a:rPr>
              <a:t>?</a:t>
            </a:r>
          </a:p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</a:rPr>
              <a:t>4 </a:t>
            </a:r>
            <a:r>
              <a:rPr lang="en-US" sz="3200" dirty="0" err="1">
                <a:latin typeface="Calibri"/>
                <a:cs typeface="Calibri"/>
              </a:rPr>
              <a:t>kişilik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gruplar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halinde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çalışın</a:t>
            </a:r>
            <a:r>
              <a:rPr lang="en-US" sz="3200" dirty="0">
                <a:latin typeface="Calibri"/>
                <a:cs typeface="Calibri"/>
              </a:rPr>
              <a:t> – </a:t>
            </a:r>
            <a:r>
              <a:rPr lang="en-US" sz="3200" dirty="0" err="1">
                <a:latin typeface="Calibri"/>
                <a:cs typeface="Calibri"/>
              </a:rPr>
              <a:t>haritanızı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oluşturmak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için</a:t>
            </a:r>
            <a:r>
              <a:rPr lang="en-US" sz="3200" dirty="0">
                <a:latin typeface="Calibri"/>
                <a:cs typeface="Calibri"/>
              </a:rPr>
              <a:t> 30 </a:t>
            </a:r>
            <a:r>
              <a:rPr lang="en-US" sz="3200" dirty="0" err="1">
                <a:latin typeface="Calibri"/>
                <a:cs typeface="Calibri"/>
              </a:rPr>
              <a:t>dakikanız</a:t>
            </a:r>
            <a:r>
              <a:rPr lang="en-US" sz="3200" dirty="0">
                <a:latin typeface="Calibri"/>
                <a:cs typeface="Calibri"/>
              </a:rPr>
              <a:t> var.</a:t>
            </a:r>
          </a:p>
          <a:p>
            <a:pPr marL="0" indent="0">
              <a:buNone/>
            </a:pPr>
            <a:endParaRPr lang="en-US" sz="3200" dirty="0">
              <a:latin typeface="Calibri"/>
              <a:cs typeface="Calibri"/>
            </a:endParaRPr>
          </a:p>
          <a:p>
            <a:endParaRPr lang="en-US" sz="3200" dirty="0">
              <a:latin typeface="Calibri"/>
              <a:cs typeface="Calibri"/>
            </a:endParaRPr>
          </a:p>
          <a:p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8407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Harita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30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>
                <a:latin typeface="Calibri"/>
                <a:cs typeface="Calibri"/>
              </a:rPr>
              <a:t>Örnekler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3443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Kamudan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soruluyor</a:t>
            </a:r>
            <a:r>
              <a:rPr lang="en-US" dirty="0">
                <a:latin typeface="Calibri"/>
                <a:cs typeface="Calibri"/>
              </a:rPr>
              <a:t> – </a:t>
            </a:r>
            <a:r>
              <a:rPr lang="en-US" dirty="0" err="1">
                <a:latin typeface="Calibri"/>
                <a:cs typeface="Calibri"/>
              </a:rPr>
              <a:t>İzlanda</a:t>
            </a:r>
            <a:r>
              <a:rPr lang="en-US" dirty="0">
                <a:latin typeface="Calibri"/>
                <a:cs typeface="Calibri"/>
              </a:rPr>
              <a:t> #</a:t>
            </a:r>
            <a:r>
              <a:rPr lang="en-US" dirty="0" err="1">
                <a:latin typeface="Calibri"/>
                <a:cs typeface="Calibri"/>
              </a:rPr>
              <a:t>panamapapers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Content Placeholder 3" descr="icelan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6" b="69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1752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Brezilya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Petrobras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kamuya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yansıması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Content Placeholder 3" descr="brasi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9" b="17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25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Hoşgeldiniz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  <a:sym typeface="Wingdings"/>
              </a:rPr>
              <a:t>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Program</a:t>
            </a:r>
          </a:p>
          <a:p>
            <a:r>
              <a:rPr lang="en-US" dirty="0" err="1">
                <a:latin typeface="Calibri"/>
                <a:cs typeface="Calibri"/>
              </a:rPr>
              <a:t>Tanışma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dirty="0" err="1">
                <a:latin typeface="Calibri"/>
                <a:cs typeface="Calibri"/>
              </a:rPr>
              <a:t>Isınma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Beklentiler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Evet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dirty="0" err="1">
                <a:latin typeface="Calibri"/>
                <a:cs typeface="Calibri"/>
              </a:rPr>
              <a:t>Hayır</a:t>
            </a:r>
            <a:r>
              <a:rPr lang="en-US" dirty="0">
                <a:latin typeface="Calibri"/>
                <a:cs typeface="Calibri"/>
              </a:rPr>
              <a:t>  </a:t>
            </a:r>
          </a:p>
          <a:p>
            <a:r>
              <a:rPr lang="en-US" dirty="0" err="1">
                <a:latin typeface="Calibri"/>
                <a:cs typeface="Calibri"/>
              </a:rPr>
              <a:t>Paydaş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haritalaması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verebilirlik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Herkes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herkese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soruyor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Öz-değerlendirme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STK’ların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verebilirlik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kullandıkları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modeller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7249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STK’lar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şirketlerden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değerler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bazında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soruyor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6" name="Content Placeholder 5" descr="gazpro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" b="92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7661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Şirketlerden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sorma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Content Placeholder 3" descr="H&amp;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1" b="96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0213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STK’ların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verebilirliği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Content Placeholder 3" descr="deniz feneri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6" r="69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3067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STK – </a:t>
            </a:r>
            <a:r>
              <a:rPr lang="en-US" dirty="0" err="1">
                <a:latin typeface="Calibri"/>
                <a:cs typeface="Calibri"/>
              </a:rPr>
              <a:t>Şirket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ilişkisinin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hesabını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sorma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Content Placeholder 3" descr="ensar turkcel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r="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2598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II. </a:t>
            </a:r>
            <a:r>
              <a:rPr lang="en-US" dirty="0" err="1">
                <a:latin typeface="Calibri"/>
                <a:cs typeface="Calibri"/>
              </a:rPr>
              <a:t>Güne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Hoşgeldiniz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Calibri"/>
                <a:cs typeface="Calibri"/>
              </a:rPr>
              <a:t>İlk </a:t>
            </a:r>
            <a:r>
              <a:rPr lang="en-US" dirty="0" err="1">
                <a:latin typeface="Calibri"/>
                <a:cs typeface="Calibri"/>
              </a:rPr>
              <a:t>günün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çalışmalarından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neler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kaldı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aklımızda</a:t>
            </a:r>
            <a:r>
              <a:rPr lang="en-US" dirty="0">
                <a:latin typeface="Calibri"/>
                <a:cs typeface="Calibri"/>
              </a:rPr>
              <a:t>?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Bugün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neler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yapacağız</a:t>
            </a:r>
            <a:r>
              <a:rPr lang="en-US" dirty="0">
                <a:latin typeface="Calibri"/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30614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Herkes</a:t>
            </a:r>
            <a:r>
              <a:rPr lang="en-US" dirty="0"/>
              <a:t> </a:t>
            </a:r>
            <a:r>
              <a:rPr lang="en-US" dirty="0" err="1"/>
              <a:t>Herkese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Soruyor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>
                <a:latin typeface="Calibri"/>
                <a:cs typeface="Calibri"/>
              </a:rPr>
              <a:t>Kamu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Şirket</a:t>
            </a:r>
            <a:r>
              <a:rPr lang="en-US" dirty="0">
                <a:latin typeface="Calibri"/>
                <a:cs typeface="Calibri"/>
              </a:rPr>
              <a:t>, STK, </a:t>
            </a:r>
            <a:r>
              <a:rPr lang="en-US" dirty="0" err="1">
                <a:latin typeface="Calibri"/>
                <a:cs typeface="Calibri"/>
              </a:rPr>
              <a:t>Medya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Vatandas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dirty="0" err="1">
                <a:latin typeface="Calibri"/>
                <a:cs typeface="Calibri"/>
              </a:rPr>
              <a:t>Hedef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Kitle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gruplarında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olacaksınız</a:t>
            </a:r>
            <a:endParaRPr lang="en-US" dirty="0">
              <a:latin typeface="Calibri"/>
              <a:cs typeface="Calibri"/>
            </a:endParaRPr>
          </a:p>
          <a:p>
            <a:pPr lvl="0"/>
            <a:r>
              <a:rPr lang="en-US" dirty="0" err="1">
                <a:latin typeface="Calibri"/>
                <a:cs typeface="Calibri"/>
              </a:rPr>
              <a:t>İçinde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bulunduğunuz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grubun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b="1" i="1" dirty="0" err="1">
                <a:latin typeface="Calibri"/>
                <a:cs typeface="Calibri"/>
              </a:rPr>
              <a:t>kimlere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veriyor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olması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gerektiğini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düşününüz</a:t>
            </a:r>
            <a:r>
              <a:rPr lang="en-US" dirty="0">
                <a:latin typeface="Calibri"/>
                <a:cs typeface="Calibri"/>
              </a:rPr>
              <a:t>.  </a:t>
            </a:r>
            <a:r>
              <a:rPr lang="en-US" b="1" i="1" dirty="0">
                <a:latin typeface="Calibri"/>
                <a:cs typeface="Calibri"/>
              </a:rPr>
              <a:t>Ne </a:t>
            </a:r>
            <a:r>
              <a:rPr lang="en-US" b="1" i="1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veriyor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olmanız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gerektiğini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tartışınız</a:t>
            </a:r>
            <a:r>
              <a:rPr lang="en-US" dirty="0">
                <a:latin typeface="Calibri"/>
                <a:cs typeface="Calibri"/>
              </a:rPr>
              <a:t>.</a:t>
            </a:r>
          </a:p>
          <a:p>
            <a:pPr lvl="0"/>
            <a:r>
              <a:rPr lang="en-US" dirty="0">
                <a:latin typeface="Calibri"/>
                <a:cs typeface="Calibri"/>
              </a:rPr>
              <a:t>Bu </a:t>
            </a:r>
            <a:r>
              <a:rPr lang="en-US" dirty="0" err="1">
                <a:latin typeface="Calibri"/>
                <a:cs typeface="Calibri"/>
              </a:rPr>
              <a:t>tartıştıklarınızı</a:t>
            </a:r>
            <a:r>
              <a:rPr lang="en-US" dirty="0">
                <a:latin typeface="Calibri"/>
                <a:cs typeface="Calibri"/>
              </a:rPr>
              <a:t> flip-</a:t>
            </a:r>
            <a:r>
              <a:rPr lang="en-US" dirty="0" err="1">
                <a:latin typeface="Calibri"/>
                <a:cs typeface="Calibri"/>
              </a:rPr>
              <a:t>chart’ınıza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tablo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seklinde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yazınız</a:t>
            </a:r>
            <a:r>
              <a:rPr lang="en-US" dirty="0">
                <a:latin typeface="Calibri"/>
                <a:cs typeface="Calibri"/>
              </a:rPr>
              <a:t>. </a:t>
            </a:r>
          </a:p>
          <a:p>
            <a:pPr lvl="0"/>
            <a:r>
              <a:rPr lang="en-US" dirty="0" err="1">
                <a:latin typeface="Calibri"/>
                <a:cs typeface="Calibri"/>
              </a:rPr>
              <a:t>Diğer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gruplardan</a:t>
            </a:r>
            <a:r>
              <a:rPr lang="en-US" dirty="0">
                <a:latin typeface="Calibri"/>
                <a:cs typeface="Calibri"/>
              </a:rPr>
              <a:t> da </a:t>
            </a:r>
            <a:r>
              <a:rPr lang="en-US" b="1" i="1" dirty="0">
                <a:latin typeface="Calibri"/>
                <a:cs typeface="Calibri"/>
              </a:rPr>
              <a:t>size </a:t>
            </a:r>
            <a:r>
              <a:rPr lang="en-US" b="1" i="1" dirty="0" err="1">
                <a:latin typeface="Calibri"/>
                <a:cs typeface="Calibri"/>
              </a:rPr>
              <a:t>hesap</a:t>
            </a:r>
            <a:r>
              <a:rPr lang="en-US" b="1" i="1" dirty="0">
                <a:latin typeface="Calibri"/>
                <a:cs typeface="Calibri"/>
              </a:rPr>
              <a:t> </a:t>
            </a:r>
            <a:r>
              <a:rPr lang="en-US" b="1" i="1" dirty="0" err="1">
                <a:latin typeface="Calibri"/>
                <a:cs typeface="Calibri"/>
              </a:rPr>
              <a:t>vermelerini</a:t>
            </a:r>
            <a:r>
              <a:rPr lang="en-US" dirty="0">
                <a:latin typeface="Calibri"/>
                <a:cs typeface="Calibri"/>
              </a:rPr>
              <a:t> de </a:t>
            </a:r>
            <a:r>
              <a:rPr lang="en-US" dirty="0" err="1">
                <a:latin typeface="Calibri"/>
                <a:cs typeface="Calibri"/>
              </a:rPr>
              <a:t>istiyorsunuz</a:t>
            </a:r>
            <a:r>
              <a:rPr lang="en-US" dirty="0">
                <a:latin typeface="Calibri"/>
                <a:cs typeface="Calibri"/>
              </a:rPr>
              <a:t> – </a:t>
            </a:r>
            <a:r>
              <a:rPr lang="en-US" b="1" i="1" dirty="0">
                <a:latin typeface="Calibri"/>
                <a:cs typeface="Calibri"/>
              </a:rPr>
              <a:t>ne </a:t>
            </a:r>
            <a:r>
              <a:rPr lang="en-US" b="1" i="1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vermelerini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istersiniz</a:t>
            </a:r>
            <a:r>
              <a:rPr lang="en-US" dirty="0">
                <a:latin typeface="Calibri"/>
                <a:cs typeface="Calibri"/>
              </a:rPr>
              <a:t>?</a:t>
            </a:r>
          </a:p>
          <a:p>
            <a:pPr lvl="0"/>
            <a:r>
              <a:rPr lang="en-US" dirty="0">
                <a:latin typeface="Calibri"/>
                <a:cs typeface="Calibri"/>
              </a:rPr>
              <a:t>Bu </a:t>
            </a:r>
            <a:r>
              <a:rPr lang="en-US" dirty="0" err="1">
                <a:latin typeface="Calibri"/>
                <a:cs typeface="Calibri"/>
              </a:rPr>
              <a:t>tartıştıklarınızı</a:t>
            </a:r>
            <a:r>
              <a:rPr lang="en-US" dirty="0">
                <a:latin typeface="Calibri"/>
                <a:cs typeface="Calibri"/>
              </a:rPr>
              <a:t> flip-</a:t>
            </a:r>
            <a:r>
              <a:rPr lang="en-US" dirty="0" err="1">
                <a:latin typeface="Calibri"/>
                <a:cs typeface="Calibri"/>
              </a:rPr>
              <a:t>chart’ınıza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tablo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seklinde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yazınız</a:t>
            </a:r>
            <a:r>
              <a:rPr lang="en-US" dirty="0">
                <a:latin typeface="Calibri"/>
                <a:cs typeface="Calibri"/>
              </a:rPr>
              <a:t>.</a:t>
            </a:r>
          </a:p>
          <a:p>
            <a:pPr lvl="0"/>
            <a:r>
              <a:rPr lang="en-US" dirty="0">
                <a:latin typeface="Calibri"/>
                <a:cs typeface="Calibri"/>
              </a:rPr>
              <a:t>30 </a:t>
            </a:r>
            <a:r>
              <a:rPr lang="en-US" dirty="0" err="1">
                <a:latin typeface="Calibri"/>
                <a:cs typeface="Calibri"/>
              </a:rPr>
              <a:t>dakikanız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var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959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Herkes</a:t>
            </a:r>
            <a:r>
              <a:rPr lang="en-US" dirty="0"/>
              <a:t> </a:t>
            </a:r>
            <a:r>
              <a:rPr lang="en-US" dirty="0" err="1"/>
              <a:t>herkese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soruyor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latin typeface="Calibri"/>
                <a:cs typeface="Calibri"/>
              </a:rPr>
              <a:t>Farklı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gruplar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birbirleriyle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buluşacaklar</a:t>
            </a:r>
            <a:r>
              <a:rPr lang="en-US" dirty="0">
                <a:latin typeface="Calibri"/>
                <a:cs typeface="Calibri"/>
              </a:rPr>
              <a:t> – </a:t>
            </a:r>
            <a:r>
              <a:rPr lang="en-US" dirty="0" err="1">
                <a:latin typeface="Calibri"/>
                <a:cs typeface="Calibri"/>
              </a:rPr>
              <a:t>buluştuğunuzda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beklentilerinizi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birbirinizle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paylaşın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b="1" dirty="0" err="1">
                <a:latin typeface="Calibri"/>
                <a:cs typeface="Calibri"/>
              </a:rPr>
              <a:t>ortak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b="1" dirty="0" err="1">
                <a:latin typeface="Calibri"/>
                <a:cs typeface="Calibri"/>
              </a:rPr>
              <a:t>beklentileri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belirleyin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pPr lvl="0"/>
            <a:r>
              <a:rPr lang="en-US" dirty="0">
                <a:latin typeface="Calibri"/>
                <a:cs typeface="Calibri"/>
              </a:rPr>
              <a:t>Bu </a:t>
            </a:r>
            <a:r>
              <a:rPr lang="en-US" dirty="0" err="1">
                <a:latin typeface="Calibri"/>
                <a:cs typeface="Calibri"/>
              </a:rPr>
              <a:t>karşılıklı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beklentiler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sizce</a:t>
            </a:r>
            <a:r>
              <a:rPr lang="en-US" dirty="0">
                <a:latin typeface="Calibri"/>
                <a:cs typeface="Calibri"/>
              </a:rPr>
              <a:t> ne </a:t>
            </a:r>
            <a:r>
              <a:rPr lang="en-US" dirty="0" err="1">
                <a:latin typeface="Calibri"/>
                <a:cs typeface="Calibri"/>
              </a:rPr>
              <a:t>şekilde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karşılanabilir</a:t>
            </a:r>
            <a:r>
              <a:rPr lang="en-US" dirty="0">
                <a:latin typeface="Calibri"/>
                <a:cs typeface="Calibri"/>
              </a:rPr>
              <a:t>? (</a:t>
            </a:r>
            <a:r>
              <a:rPr lang="en-US" dirty="0" err="1">
                <a:latin typeface="Calibri"/>
                <a:cs typeface="Calibri"/>
              </a:rPr>
              <a:t>raporlama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dirty="0" err="1">
                <a:latin typeface="Calibri"/>
                <a:cs typeface="Calibri"/>
              </a:rPr>
              <a:t>toplantı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dirty="0" err="1">
                <a:latin typeface="Calibri"/>
                <a:cs typeface="Calibri"/>
              </a:rPr>
              <a:t>haberleşme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kanalları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dirty="0" err="1">
                <a:latin typeface="Calibri"/>
                <a:cs typeface="Calibri"/>
              </a:rPr>
              <a:t>websitesi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vs</a:t>
            </a:r>
            <a:r>
              <a:rPr lang="en-US" dirty="0">
                <a:latin typeface="Calibri"/>
                <a:cs typeface="Calibri"/>
              </a:rPr>
              <a:t>)</a:t>
            </a:r>
          </a:p>
          <a:p>
            <a:pPr lvl="0"/>
            <a:r>
              <a:rPr lang="en-US" dirty="0" err="1">
                <a:latin typeface="Calibri"/>
                <a:cs typeface="Calibri"/>
              </a:rPr>
              <a:t>Medya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grubu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bütün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buluşmalarını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haber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yapacaklar</a:t>
            </a:r>
            <a:r>
              <a:rPr lang="en-US" dirty="0">
                <a:latin typeface="Calibri"/>
                <a:cs typeface="Calibri"/>
              </a:rPr>
              <a:t> – her </a:t>
            </a:r>
            <a:r>
              <a:rPr lang="en-US" dirty="0" err="1">
                <a:latin typeface="Calibri"/>
                <a:cs typeface="Calibri"/>
              </a:rPr>
              <a:t>gruptan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kendilerinden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beklenenleri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öğrenip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sunacaklar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  <a:sym typeface="Wingdings"/>
              </a:rPr>
              <a:t>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17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>
                <a:latin typeface="Calibri"/>
                <a:cs typeface="Calibri"/>
              </a:rPr>
              <a:t>Ilk </a:t>
            </a:r>
            <a:r>
              <a:rPr lang="en-US" dirty="0" err="1">
                <a:latin typeface="Calibri"/>
                <a:cs typeface="Calibri"/>
              </a:rPr>
              <a:t>buluşma</a:t>
            </a:r>
            <a:r>
              <a:rPr lang="en-US" dirty="0">
                <a:latin typeface="Calibri"/>
                <a:cs typeface="Calibri"/>
              </a:rPr>
              <a:t> 20’</a:t>
            </a:r>
          </a:p>
          <a:p>
            <a:pPr marL="0" indent="0" algn="ctr">
              <a:buNone/>
            </a:pPr>
            <a:r>
              <a:rPr lang="en-US" dirty="0">
                <a:latin typeface="Calibri"/>
                <a:cs typeface="Calibri"/>
              </a:rPr>
              <a:t> </a:t>
            </a:r>
          </a:p>
          <a:p>
            <a:pPr marL="0" indent="0" algn="ctr">
              <a:buNone/>
            </a:pPr>
            <a:r>
              <a:rPr lang="en-US" dirty="0" err="1">
                <a:latin typeface="Calibri"/>
                <a:cs typeface="Calibri"/>
              </a:rPr>
              <a:t>Kamu</a:t>
            </a:r>
            <a:r>
              <a:rPr lang="en-US" dirty="0">
                <a:latin typeface="Calibri"/>
                <a:cs typeface="Calibri"/>
              </a:rPr>
              <a:t> – STK </a:t>
            </a:r>
          </a:p>
          <a:p>
            <a:pPr marL="0" indent="0" algn="ctr">
              <a:buNone/>
            </a:pPr>
            <a:r>
              <a:rPr lang="en-US" dirty="0" err="1">
                <a:latin typeface="Calibri"/>
                <a:cs typeface="Calibri"/>
              </a:rPr>
              <a:t>Şirket</a:t>
            </a:r>
            <a:r>
              <a:rPr lang="en-US" dirty="0">
                <a:latin typeface="Calibri"/>
                <a:cs typeface="Calibri"/>
              </a:rPr>
              <a:t> – </a:t>
            </a:r>
            <a:r>
              <a:rPr lang="en-US" dirty="0" err="1">
                <a:latin typeface="Calibri"/>
                <a:cs typeface="Calibri"/>
              </a:rPr>
              <a:t>Vatandaş</a:t>
            </a:r>
            <a:r>
              <a:rPr lang="en-US" dirty="0">
                <a:latin typeface="Calibri"/>
                <a:cs typeface="Calibri"/>
              </a:rPr>
              <a:t> </a:t>
            </a:r>
          </a:p>
          <a:p>
            <a:pPr marL="0" indent="0" algn="ctr">
              <a:buNone/>
            </a:pPr>
            <a:r>
              <a:rPr lang="en-US" dirty="0">
                <a:latin typeface="Calibri"/>
                <a:cs typeface="Calibri"/>
              </a:rPr>
              <a:t> </a:t>
            </a:r>
          </a:p>
          <a:p>
            <a:pPr marL="0" indent="0" algn="ctr">
              <a:buNone/>
            </a:pPr>
            <a:r>
              <a:rPr lang="en-US" dirty="0" err="1">
                <a:latin typeface="Calibri"/>
                <a:cs typeface="Calibri"/>
              </a:rPr>
              <a:t>İkinci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buluşma</a:t>
            </a:r>
            <a:r>
              <a:rPr lang="en-US" dirty="0">
                <a:latin typeface="Calibri"/>
                <a:cs typeface="Calibri"/>
              </a:rPr>
              <a:t> 20’</a:t>
            </a:r>
          </a:p>
          <a:p>
            <a:pPr marL="0" indent="0" algn="ctr">
              <a:buNone/>
            </a:pPr>
            <a:r>
              <a:rPr lang="en-US" dirty="0">
                <a:latin typeface="Calibri"/>
                <a:cs typeface="Calibri"/>
              </a:rPr>
              <a:t> </a:t>
            </a:r>
          </a:p>
          <a:p>
            <a:pPr marL="0" indent="0" algn="ctr">
              <a:buNone/>
            </a:pPr>
            <a:r>
              <a:rPr lang="en-US" dirty="0" err="1">
                <a:latin typeface="Calibri"/>
                <a:cs typeface="Calibri"/>
              </a:rPr>
              <a:t>Kamu</a:t>
            </a:r>
            <a:r>
              <a:rPr lang="en-US" dirty="0">
                <a:latin typeface="Calibri"/>
                <a:cs typeface="Calibri"/>
              </a:rPr>
              <a:t> – </a:t>
            </a:r>
            <a:r>
              <a:rPr lang="en-US" dirty="0" err="1">
                <a:latin typeface="Calibri"/>
                <a:cs typeface="Calibri"/>
              </a:rPr>
              <a:t>Vatandaş</a:t>
            </a:r>
            <a:endParaRPr lang="en-US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dirty="0">
                <a:latin typeface="Calibri"/>
                <a:cs typeface="Calibri"/>
              </a:rPr>
              <a:t>STK – </a:t>
            </a:r>
            <a:r>
              <a:rPr lang="en-US" dirty="0" err="1">
                <a:latin typeface="Calibri"/>
                <a:cs typeface="Calibri"/>
              </a:rPr>
              <a:t>Şirket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05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Verebilirlik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Araçlar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>
                <a:latin typeface="Calibri"/>
                <a:cs typeface="Calibri"/>
              </a:rPr>
              <a:t>Şeffaflık</a:t>
            </a:r>
            <a:r>
              <a:rPr lang="en-US" u="sng" dirty="0">
                <a:latin typeface="Calibri"/>
                <a:cs typeface="Calibri"/>
              </a:rPr>
              <a:t> </a:t>
            </a:r>
            <a:r>
              <a:rPr lang="en-US" u="sng" dirty="0" err="1">
                <a:latin typeface="Calibri"/>
                <a:cs typeface="Calibri"/>
              </a:rPr>
              <a:t>Mekanizmaları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kurum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paydaşlar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arasında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bilginin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karar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süreçlerinde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uygulamada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raporlamada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akışını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sağlamak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Raporlama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dirty="0" err="1">
                <a:latin typeface="Calibri"/>
                <a:cs typeface="Calibri"/>
              </a:rPr>
              <a:t>açıklama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sistemleri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bilgi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paylaşımını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kolaylaştıran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süreçler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bunun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önemli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Örn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finansal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raporlar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denetim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raporlarının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paylaşılması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şeffaf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karar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mekanizmaları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u="sng" dirty="0" err="1">
                <a:latin typeface="Calibri"/>
                <a:cs typeface="Calibri"/>
              </a:rPr>
              <a:t>Katılım</a:t>
            </a:r>
            <a:r>
              <a:rPr lang="en-US" u="sng" dirty="0">
                <a:latin typeface="Calibri"/>
                <a:cs typeface="Calibri"/>
              </a:rPr>
              <a:t> </a:t>
            </a:r>
            <a:r>
              <a:rPr lang="en-US" u="sng" dirty="0" err="1">
                <a:latin typeface="Calibri"/>
                <a:cs typeface="Calibri"/>
              </a:rPr>
              <a:t>mekanizmaları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İç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dış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paydaşların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karar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süreçlerine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dahil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edilmesi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Hedef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faaliyetlerin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belirlenmesinde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kilit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paydaşların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dahil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edilmesi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verebilirliği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kolaylaştırır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Örn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danışma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toplantıları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Yönetim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Kurulunda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paydaşların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dahil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edilmesi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9496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Verebilirlik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Araçlar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>
                <a:latin typeface="Calibri"/>
                <a:cs typeface="Calibri"/>
              </a:rPr>
              <a:t>Değerlendirme</a:t>
            </a:r>
            <a:r>
              <a:rPr lang="en-US" u="sng" dirty="0">
                <a:latin typeface="Calibri"/>
                <a:cs typeface="Calibri"/>
              </a:rPr>
              <a:t> </a:t>
            </a:r>
            <a:r>
              <a:rPr lang="en-US" u="sng" dirty="0" err="1">
                <a:latin typeface="Calibri"/>
                <a:cs typeface="Calibri"/>
              </a:rPr>
              <a:t>mekanizmaları</a:t>
            </a:r>
            <a:r>
              <a:rPr lang="en-US" u="sng" dirty="0">
                <a:latin typeface="Calibri"/>
                <a:cs typeface="Calibri"/>
              </a:rPr>
              <a:t>: </a:t>
            </a:r>
            <a:r>
              <a:rPr lang="en-US" dirty="0">
                <a:latin typeface="Calibri"/>
                <a:cs typeface="Calibri"/>
              </a:rPr>
              <a:t>hem </a:t>
            </a:r>
            <a:r>
              <a:rPr lang="en-US" dirty="0" err="1">
                <a:latin typeface="Calibri"/>
                <a:cs typeface="Calibri"/>
              </a:rPr>
              <a:t>STK’nın</a:t>
            </a:r>
            <a:r>
              <a:rPr lang="en-US" dirty="0">
                <a:latin typeface="Calibri"/>
                <a:cs typeface="Calibri"/>
              </a:rPr>
              <a:t> hem de </a:t>
            </a:r>
            <a:r>
              <a:rPr lang="en-US" dirty="0" err="1">
                <a:latin typeface="Calibri"/>
                <a:cs typeface="Calibri"/>
              </a:rPr>
              <a:t>paydaşların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faaliyet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çıktı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sonuç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etkileri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takdir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etmesini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sağlar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Örn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İzleme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dirty="0" err="1">
                <a:latin typeface="Calibri"/>
                <a:cs typeface="Calibri"/>
              </a:rPr>
              <a:t>değerlendirme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sistemleri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bağımsız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değerlendirmeler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sosyal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denetim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öz-düzenleme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sistemleri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u="sng" dirty="0" err="1">
                <a:latin typeface="Calibri"/>
                <a:cs typeface="Calibri"/>
              </a:rPr>
              <a:t>Şikayet</a:t>
            </a:r>
            <a:r>
              <a:rPr lang="en-US" u="sng" dirty="0">
                <a:latin typeface="Calibri"/>
                <a:cs typeface="Calibri"/>
              </a:rPr>
              <a:t> </a:t>
            </a:r>
            <a:r>
              <a:rPr lang="en-US" u="sng" dirty="0" err="1">
                <a:latin typeface="Calibri"/>
                <a:cs typeface="Calibri"/>
              </a:rPr>
              <a:t>ve</a:t>
            </a:r>
            <a:r>
              <a:rPr lang="en-US" u="sng" dirty="0">
                <a:latin typeface="Calibri"/>
                <a:cs typeface="Calibri"/>
              </a:rPr>
              <a:t> </a:t>
            </a:r>
            <a:r>
              <a:rPr lang="en-US" u="sng" dirty="0" err="1">
                <a:latin typeface="Calibri"/>
                <a:cs typeface="Calibri"/>
              </a:rPr>
              <a:t>tazmin</a:t>
            </a:r>
            <a:r>
              <a:rPr lang="en-US" u="sng" dirty="0">
                <a:latin typeface="Calibri"/>
                <a:cs typeface="Calibri"/>
              </a:rPr>
              <a:t> </a:t>
            </a:r>
            <a:r>
              <a:rPr lang="en-US" u="sng" dirty="0" err="1">
                <a:latin typeface="Calibri"/>
                <a:cs typeface="Calibri"/>
              </a:rPr>
              <a:t>mekanizmaları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STK’nın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çalışmalarını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sorgulama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olanağı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yaratır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Özellikle</a:t>
            </a:r>
            <a:r>
              <a:rPr lang="en-US" dirty="0">
                <a:latin typeface="Calibri"/>
                <a:cs typeface="Calibri"/>
              </a:rPr>
              <a:t> STK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faydalanıcı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paydaşlar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arasında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güç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dengesi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bozuk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ise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faydalanıcılara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verilebilmesini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sağlar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Örn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ombud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teftiş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kurulları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946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Tanışma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dirty="0" err="1">
                <a:latin typeface="Calibri"/>
                <a:cs typeface="Calibri"/>
              </a:rPr>
              <a:t>Isınma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3600" dirty="0" err="1">
                <a:latin typeface="Calibri"/>
                <a:cs typeface="Calibri"/>
              </a:rPr>
              <a:t>Yerdeki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kartpostallardan</a:t>
            </a:r>
            <a:r>
              <a:rPr lang="en-US" sz="3600" dirty="0">
                <a:latin typeface="Calibri"/>
                <a:cs typeface="Calibri"/>
              </a:rPr>
              <a:t> size “</a:t>
            </a:r>
            <a:r>
              <a:rPr lang="en-US" sz="3600" dirty="0" err="1">
                <a:latin typeface="Calibri"/>
                <a:cs typeface="Calibri"/>
              </a:rPr>
              <a:t>hesap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verme</a:t>
            </a:r>
            <a:r>
              <a:rPr lang="en-US" sz="3600" dirty="0">
                <a:latin typeface="Calibri"/>
                <a:cs typeface="Calibri"/>
              </a:rPr>
              <a:t>/</a:t>
            </a:r>
            <a:r>
              <a:rPr lang="en-US" sz="3600" dirty="0" err="1">
                <a:latin typeface="Calibri"/>
                <a:cs typeface="Calibri"/>
              </a:rPr>
              <a:t>sorma</a:t>
            </a:r>
            <a:r>
              <a:rPr lang="en-US" sz="3600" dirty="0">
                <a:latin typeface="Calibri"/>
                <a:cs typeface="Calibri"/>
              </a:rPr>
              <a:t>” </a:t>
            </a:r>
            <a:r>
              <a:rPr lang="en-US" sz="3600" dirty="0" err="1">
                <a:latin typeface="Calibri"/>
                <a:cs typeface="Calibri"/>
              </a:rPr>
              <a:t>veya</a:t>
            </a:r>
            <a:r>
              <a:rPr lang="en-US" sz="3600" dirty="0">
                <a:latin typeface="Calibri"/>
                <a:cs typeface="Calibri"/>
              </a:rPr>
              <a:t> “</a:t>
            </a:r>
            <a:r>
              <a:rPr lang="en-US" sz="3600" dirty="0" err="1">
                <a:latin typeface="Calibri"/>
                <a:cs typeface="Calibri"/>
              </a:rPr>
              <a:t>şeffaflık</a:t>
            </a:r>
            <a:r>
              <a:rPr lang="en-US" sz="3600" dirty="0">
                <a:latin typeface="Calibri"/>
                <a:cs typeface="Calibri"/>
              </a:rPr>
              <a:t>” </a:t>
            </a:r>
            <a:r>
              <a:rPr lang="en-US" sz="3600" dirty="0" err="1">
                <a:latin typeface="Calibri"/>
                <a:cs typeface="Calibri"/>
              </a:rPr>
              <a:t>çağırıştıran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bir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kartpostal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seçin</a:t>
            </a:r>
            <a:endParaRPr lang="en-US" sz="36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01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Öz-değerlendirme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örneği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Size </a:t>
            </a:r>
            <a:r>
              <a:rPr lang="en-US" dirty="0" err="1">
                <a:latin typeface="Calibri"/>
                <a:cs typeface="Calibri"/>
              </a:rPr>
              <a:t>dağıtılan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anket</a:t>
            </a:r>
            <a:r>
              <a:rPr lang="en-US" dirty="0">
                <a:latin typeface="Calibri"/>
                <a:cs typeface="Calibri"/>
              </a:rPr>
              <a:t>, WANGO (World Association of Non-Governmental </a:t>
            </a:r>
            <a:r>
              <a:rPr lang="en-US" dirty="0" err="1">
                <a:latin typeface="Calibri"/>
                <a:cs typeface="Calibri"/>
              </a:rPr>
              <a:t>Organisations</a:t>
            </a:r>
            <a:r>
              <a:rPr lang="en-US" dirty="0">
                <a:latin typeface="Calibri"/>
                <a:cs typeface="Calibri"/>
              </a:rPr>
              <a:t>) </a:t>
            </a:r>
            <a:r>
              <a:rPr lang="en-US" dirty="0" err="1">
                <a:latin typeface="Calibri"/>
                <a:cs typeface="Calibri"/>
              </a:rPr>
              <a:t>websitesinden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alınan</a:t>
            </a:r>
            <a:r>
              <a:rPr lang="en-US" dirty="0">
                <a:latin typeface="Calibri"/>
                <a:cs typeface="Calibri"/>
              </a:rPr>
              <a:t> “Compliance Manual” (</a:t>
            </a:r>
            <a:r>
              <a:rPr lang="en-US" dirty="0" err="1">
                <a:latin typeface="Calibri"/>
                <a:cs typeface="Calibri"/>
              </a:rPr>
              <a:t>Uygunluk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rehberi</a:t>
            </a:r>
            <a:r>
              <a:rPr lang="en-US" dirty="0">
                <a:latin typeface="Calibri"/>
                <a:cs typeface="Calibri"/>
              </a:rPr>
              <a:t>) den </a:t>
            </a:r>
            <a:r>
              <a:rPr lang="en-US" dirty="0" err="1">
                <a:latin typeface="Calibri"/>
                <a:cs typeface="Calibri"/>
              </a:rPr>
              <a:t>derlenmiştir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Uygunluk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rehberi</a:t>
            </a:r>
            <a:r>
              <a:rPr lang="en-US" dirty="0">
                <a:latin typeface="Calibri"/>
                <a:cs typeface="Calibri"/>
              </a:rPr>
              <a:t> de </a:t>
            </a:r>
            <a:r>
              <a:rPr lang="en-US" dirty="0" err="1">
                <a:latin typeface="Calibri"/>
                <a:cs typeface="Calibri"/>
              </a:rPr>
              <a:t>STK’ların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kendileri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oluşturdukları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Ahlak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Davranış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ilkelerine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dayandırılmıştır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Uygunluk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rehberinin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amacı</a:t>
            </a:r>
            <a:r>
              <a:rPr lang="en-US" dirty="0">
                <a:latin typeface="Calibri"/>
                <a:cs typeface="Calibri"/>
              </a:rPr>
              <a:t> STK </a:t>
            </a:r>
            <a:r>
              <a:rPr lang="en-US" dirty="0" err="1">
                <a:latin typeface="Calibri"/>
                <a:cs typeface="Calibri"/>
              </a:rPr>
              <a:t>çalışanlarının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çalışmalarını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belirli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standart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prensiplerin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işiğında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değerlendirerek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öğrenme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dönüşme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sürecine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destek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vermektir</a:t>
            </a:r>
            <a:r>
              <a:rPr lang="en-US" dirty="0">
                <a:latin typeface="Calibri"/>
                <a:cs typeface="Calibri"/>
              </a:rPr>
              <a:t>.</a:t>
            </a:r>
          </a:p>
          <a:p>
            <a:r>
              <a:rPr lang="en-US" dirty="0" err="1">
                <a:latin typeface="Calibri"/>
                <a:cs typeface="Calibri"/>
              </a:rPr>
              <a:t>Sorulara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kendi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kurumunuzu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düşünerek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cevap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veriniz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Sorulara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cevap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vermek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30 </a:t>
            </a:r>
            <a:r>
              <a:rPr lang="en-US" dirty="0" err="1">
                <a:latin typeface="Calibri"/>
                <a:cs typeface="Calibri"/>
              </a:rPr>
              <a:t>dakikanız</a:t>
            </a:r>
            <a:r>
              <a:rPr lang="en-US" dirty="0">
                <a:latin typeface="Calibri"/>
                <a:cs typeface="Calibri"/>
              </a:rPr>
              <a:t> var.</a:t>
            </a:r>
          </a:p>
        </p:txBody>
      </p:sp>
    </p:spTree>
    <p:extLst>
      <p:ext uri="{BB962C8B-B14F-4D97-AF65-F5344CB8AC3E}">
        <p14:creationId xmlns:p14="http://schemas.microsoft.com/office/powerpoint/2010/main" val="1945192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İlkeler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Verebilirlik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Çok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paydaşlı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verebilme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kuruluş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kuruluş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dışı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Hedef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odaklılık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karar</a:t>
            </a:r>
            <a:r>
              <a:rPr lang="en-US" dirty="0">
                <a:latin typeface="Calibri"/>
                <a:cs typeface="Calibri"/>
              </a:rPr>
              <a:t> alma </a:t>
            </a:r>
            <a:r>
              <a:rPr lang="en-US" dirty="0" err="1">
                <a:latin typeface="Calibri"/>
                <a:cs typeface="Calibri"/>
              </a:rPr>
              <a:t>süreçlerine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hedef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kitlenin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katılımı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Şeffaflık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iyi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yönetişim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şeffaf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karar</a:t>
            </a:r>
            <a:r>
              <a:rPr lang="en-US" dirty="0">
                <a:latin typeface="Calibri"/>
                <a:cs typeface="Calibri"/>
              </a:rPr>
              <a:t> alma </a:t>
            </a:r>
            <a:r>
              <a:rPr lang="en-US" dirty="0" err="1">
                <a:latin typeface="Calibri"/>
                <a:cs typeface="Calibri"/>
              </a:rPr>
              <a:t>süreçleri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Kurum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öğrenme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gelişim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Farklılıklara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insan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haklarına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çevreye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saygı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06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Kafe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calışması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</a:t>
            </a:r>
            <a:r>
              <a:rPr lang="en-US" sz="3200" dirty="0" err="1">
                <a:latin typeface="Calibri"/>
                <a:cs typeface="Calibri"/>
              </a:rPr>
              <a:t>Kafe</a:t>
            </a:r>
            <a:r>
              <a:rPr lang="en-US" sz="3200" dirty="0">
                <a:latin typeface="Calibri"/>
                <a:cs typeface="Calibri"/>
              </a:rPr>
              <a:t>” </a:t>
            </a:r>
            <a:r>
              <a:rPr lang="en-US" sz="3200" dirty="0" err="1">
                <a:latin typeface="Calibri"/>
                <a:cs typeface="Calibri"/>
              </a:rPr>
              <a:t>yöntemi</a:t>
            </a:r>
            <a:r>
              <a:rPr lang="en-US" sz="3200" dirty="0">
                <a:latin typeface="Calibri"/>
                <a:cs typeface="Calibri"/>
              </a:rPr>
              <a:t> – </a:t>
            </a:r>
            <a:r>
              <a:rPr lang="en-US" sz="3200" dirty="0" err="1">
                <a:latin typeface="Calibri"/>
                <a:cs typeface="Calibri"/>
              </a:rPr>
              <a:t>farklı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fikirlerin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bütün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katılımcılarlar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paylaşılması</a:t>
            </a:r>
            <a:r>
              <a:rPr lang="en-US" sz="3200" dirty="0">
                <a:latin typeface="Calibri"/>
                <a:cs typeface="Calibri"/>
              </a:rPr>
              <a:t>, </a:t>
            </a:r>
            <a:r>
              <a:rPr lang="en-US" sz="3200" dirty="0" err="1">
                <a:latin typeface="Calibri"/>
                <a:cs typeface="Calibri"/>
              </a:rPr>
              <a:t>ortak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akıla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ulaşmak</a:t>
            </a:r>
            <a:r>
              <a:rPr lang="en-US" sz="3200" dirty="0">
                <a:latin typeface="Calibri"/>
                <a:cs typeface="Calibri"/>
              </a:rPr>
              <a:t>, </a:t>
            </a:r>
            <a:r>
              <a:rPr lang="en-US" sz="3200" dirty="0" err="1">
                <a:latin typeface="Calibri"/>
                <a:cs typeface="Calibri"/>
              </a:rPr>
              <a:t>yeni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bakış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açıları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oluşturmak</a:t>
            </a:r>
            <a:endParaRPr lang="en-US" sz="3200" dirty="0">
              <a:latin typeface="Calibri"/>
              <a:cs typeface="Calibri"/>
            </a:endParaRPr>
          </a:p>
          <a:p>
            <a:r>
              <a:rPr lang="en-US" sz="3200" dirty="0" err="1">
                <a:latin typeface="Calibri"/>
                <a:cs typeface="Calibri"/>
              </a:rPr>
              <a:t>Dinleyin</a:t>
            </a:r>
            <a:r>
              <a:rPr lang="en-US" sz="3200" dirty="0">
                <a:latin typeface="Calibri"/>
                <a:cs typeface="Calibri"/>
              </a:rPr>
              <a:t>! </a:t>
            </a:r>
            <a:r>
              <a:rPr lang="en-US" sz="3200" dirty="0" err="1">
                <a:latin typeface="Calibri"/>
                <a:cs typeface="Calibri"/>
              </a:rPr>
              <a:t>Düşüncelerinizi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paylaşın</a:t>
            </a:r>
            <a:r>
              <a:rPr lang="en-US" sz="3200" dirty="0">
                <a:latin typeface="Calibri"/>
                <a:cs typeface="Calibri"/>
              </a:rPr>
              <a:t>! </a:t>
            </a:r>
          </a:p>
          <a:p>
            <a:r>
              <a:rPr lang="en-US" sz="3200" dirty="0" err="1">
                <a:latin typeface="Calibri"/>
                <a:cs typeface="Calibri"/>
              </a:rPr>
              <a:t>Ortak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noktaları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yakalayın</a:t>
            </a:r>
            <a:r>
              <a:rPr lang="en-US" sz="3200" dirty="0">
                <a:latin typeface="Calibri"/>
                <a:cs typeface="Calibri"/>
              </a:rPr>
              <a:t>!</a:t>
            </a:r>
          </a:p>
          <a:p>
            <a:r>
              <a:rPr lang="en-US" sz="3200" dirty="0" err="1">
                <a:latin typeface="Calibri"/>
                <a:cs typeface="Calibri"/>
              </a:rPr>
              <a:t>Önemli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bulduğunuz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noktalara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odaklanın</a:t>
            </a:r>
            <a:r>
              <a:rPr lang="en-US" sz="3200" dirty="0">
                <a:latin typeface="Calibri"/>
                <a:cs typeface="Calibri"/>
              </a:rPr>
              <a:t>!</a:t>
            </a:r>
          </a:p>
          <a:p>
            <a:r>
              <a:rPr lang="en-US" sz="3200" dirty="0" err="1">
                <a:latin typeface="Calibri"/>
                <a:cs typeface="Calibri"/>
              </a:rPr>
              <a:t>Soruların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cevaplarını</a:t>
            </a:r>
            <a:r>
              <a:rPr lang="en-US" sz="3200" dirty="0">
                <a:latin typeface="Calibri"/>
                <a:cs typeface="Calibri"/>
              </a:rPr>
              <a:t> post-</a:t>
            </a:r>
            <a:r>
              <a:rPr lang="en-US" sz="3200" dirty="0" err="1">
                <a:latin typeface="Calibri"/>
                <a:cs typeface="Calibri"/>
              </a:rPr>
              <a:t>it’lere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yazın</a:t>
            </a:r>
            <a:endParaRPr lang="en-US" sz="3200" dirty="0">
              <a:latin typeface="Calibri"/>
              <a:cs typeface="Calibri"/>
            </a:endParaRPr>
          </a:p>
          <a:p>
            <a:endParaRPr lang="en-US" sz="3200" dirty="0">
              <a:latin typeface="Calibri"/>
              <a:cs typeface="Calibri"/>
            </a:endParaRPr>
          </a:p>
          <a:p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085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Nasıl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Hesap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Verebilir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Şeffaf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olabiliriz</a:t>
            </a:r>
            <a:r>
              <a:rPr lang="en-US" dirty="0">
                <a:latin typeface="Calibri"/>
                <a:cs typeface="Calibri"/>
              </a:rPr>
              <a:t>? </a:t>
            </a:r>
            <a:r>
              <a:rPr lang="en-US" dirty="0" err="1">
                <a:latin typeface="Calibri"/>
                <a:cs typeface="Calibri"/>
              </a:rPr>
              <a:t>Kafe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err="1">
                <a:latin typeface="Calibri"/>
                <a:cs typeface="Calibri"/>
              </a:rPr>
              <a:t>Kendi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örgütünüz</a:t>
            </a:r>
            <a:r>
              <a:rPr lang="en-US" sz="3600" dirty="0">
                <a:latin typeface="Calibri"/>
                <a:cs typeface="Calibri"/>
              </a:rPr>
              <a:t> ne </a:t>
            </a:r>
            <a:r>
              <a:rPr lang="en-US" sz="3600" dirty="0" err="1">
                <a:latin typeface="Calibri"/>
                <a:cs typeface="Calibri"/>
              </a:rPr>
              <a:t>şekillerde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ve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kimlere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hesap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veriyor</a:t>
            </a:r>
            <a:r>
              <a:rPr lang="en-US" sz="3600" dirty="0">
                <a:latin typeface="Calibri"/>
                <a:cs typeface="Calibri"/>
              </a:rPr>
              <a:t>? </a:t>
            </a:r>
            <a:r>
              <a:rPr lang="en-US" sz="3600" dirty="0" err="1">
                <a:latin typeface="Calibri"/>
                <a:cs typeface="Calibri"/>
              </a:rPr>
              <a:t>Örgüt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olarak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şeffaf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olduğunuzu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söyleyebilir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misiniz</a:t>
            </a:r>
            <a:r>
              <a:rPr lang="en-US" sz="3600" dirty="0">
                <a:latin typeface="Calibri"/>
                <a:cs typeface="Calibri"/>
              </a:rPr>
              <a:t>? </a:t>
            </a:r>
            <a:r>
              <a:rPr lang="en-US" sz="3600" dirty="0" err="1">
                <a:latin typeface="Calibri"/>
                <a:cs typeface="Calibri"/>
              </a:rPr>
              <a:t>Şeffaflığınızı</a:t>
            </a:r>
            <a:r>
              <a:rPr lang="en-US" sz="3600" dirty="0">
                <a:latin typeface="Calibri"/>
                <a:cs typeface="Calibri"/>
              </a:rPr>
              <a:t> ne </a:t>
            </a:r>
            <a:r>
              <a:rPr lang="en-US" sz="3600" dirty="0" err="1">
                <a:latin typeface="Calibri"/>
                <a:cs typeface="Calibri"/>
              </a:rPr>
              <a:t>şekilde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sağlıyorsunuz</a:t>
            </a:r>
            <a:r>
              <a:rPr lang="en-US" sz="3600" dirty="0">
                <a:latin typeface="Calibri"/>
                <a:cs typeface="Calibri"/>
              </a:rPr>
              <a:t>?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102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Kafe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çalışması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3600" dirty="0" err="1">
                <a:latin typeface="Calibri"/>
                <a:cs typeface="Calibri"/>
              </a:rPr>
              <a:t>Sizce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hesap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verebilir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ve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şeffaf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olmanın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faydaları</a:t>
            </a:r>
            <a:r>
              <a:rPr lang="en-US" sz="3600" dirty="0">
                <a:latin typeface="Calibri"/>
                <a:cs typeface="Calibri"/>
              </a:rPr>
              <a:t>  </a:t>
            </a:r>
            <a:r>
              <a:rPr lang="en-US" sz="3600" dirty="0" err="1">
                <a:latin typeface="Calibri"/>
                <a:cs typeface="Calibri"/>
              </a:rPr>
              <a:t>ve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zorlukları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nelerdir</a:t>
            </a:r>
            <a:r>
              <a:rPr lang="en-US" sz="3600" dirty="0">
                <a:latin typeface="Calibri"/>
                <a:cs typeface="Calibri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42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Kafe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Çalışması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err="1">
                <a:latin typeface="Calibri"/>
                <a:cs typeface="Calibri"/>
              </a:rPr>
              <a:t>Sivil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toplum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örgütlerinin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tüm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paydaşlarına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hesap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verebilir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ve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şeffaf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oldukları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bir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durumu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tarif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edin</a:t>
            </a:r>
            <a:r>
              <a:rPr lang="en-US" sz="3600" dirty="0">
                <a:latin typeface="Calibri"/>
                <a:cs typeface="Calibri"/>
              </a:rPr>
              <a:t>. Bu </a:t>
            </a:r>
            <a:r>
              <a:rPr lang="en-US" sz="3600" dirty="0" err="1">
                <a:latin typeface="Calibri"/>
                <a:cs typeface="Calibri"/>
              </a:rPr>
              <a:t>duruma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nasıl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gelebiliriz</a:t>
            </a:r>
            <a:r>
              <a:rPr lang="en-US" sz="3600" dirty="0">
                <a:latin typeface="Calibri"/>
                <a:cs typeface="Calibri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18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Meşruiyet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STK’lar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“</a:t>
            </a:r>
            <a:r>
              <a:rPr lang="en-US" dirty="0" err="1">
                <a:latin typeface="Calibri"/>
                <a:cs typeface="Calibri"/>
              </a:rPr>
              <a:t>meşru</a:t>
            </a:r>
            <a:r>
              <a:rPr lang="en-US" dirty="0">
                <a:latin typeface="Calibri"/>
                <a:cs typeface="Calibri"/>
              </a:rPr>
              <a:t>” </a:t>
            </a:r>
            <a:r>
              <a:rPr lang="en-US" dirty="0" err="1">
                <a:latin typeface="Calibri"/>
                <a:cs typeface="Calibri"/>
              </a:rPr>
              <a:t>olmak</a:t>
            </a:r>
            <a:r>
              <a:rPr lang="en-US" dirty="0">
                <a:latin typeface="Calibri"/>
                <a:cs typeface="Calibri"/>
              </a:rPr>
              <a:t> ne </a:t>
            </a:r>
            <a:r>
              <a:rPr lang="en-US" dirty="0" err="1">
                <a:latin typeface="Calibri"/>
                <a:cs typeface="Calibri"/>
              </a:rPr>
              <a:t>demek</a:t>
            </a:r>
            <a:r>
              <a:rPr lang="en-US" dirty="0">
                <a:latin typeface="Calibri"/>
                <a:cs typeface="Calibri"/>
              </a:rPr>
              <a:t>?</a:t>
            </a:r>
          </a:p>
          <a:p>
            <a:r>
              <a:rPr lang="en-US" dirty="0" err="1">
                <a:latin typeface="Calibri"/>
                <a:cs typeface="Calibri"/>
              </a:rPr>
              <a:t>Sizin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STK’nızı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hangi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öğeler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meşru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kılıyor</a:t>
            </a:r>
            <a:r>
              <a:rPr lang="en-US" dirty="0">
                <a:latin typeface="Calibri"/>
                <a:cs typeface="Calibri"/>
              </a:rPr>
              <a:t>?</a:t>
            </a:r>
          </a:p>
          <a:p>
            <a:r>
              <a:rPr lang="en-US" dirty="0" err="1">
                <a:latin typeface="Calibri"/>
                <a:cs typeface="Calibri"/>
              </a:rPr>
              <a:t>Bir</a:t>
            </a:r>
            <a:r>
              <a:rPr lang="en-US" dirty="0">
                <a:latin typeface="Calibri"/>
                <a:cs typeface="Calibri"/>
              </a:rPr>
              <a:t> STK </a:t>
            </a:r>
            <a:r>
              <a:rPr lang="en-US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“</a:t>
            </a:r>
            <a:r>
              <a:rPr lang="en-US" dirty="0" err="1">
                <a:latin typeface="Calibri"/>
                <a:cs typeface="Calibri"/>
              </a:rPr>
              <a:t>meşruiyet</a:t>
            </a:r>
            <a:r>
              <a:rPr lang="en-US" dirty="0">
                <a:latin typeface="Calibri"/>
                <a:cs typeface="Calibri"/>
              </a:rPr>
              <a:t>” ne </a:t>
            </a:r>
            <a:r>
              <a:rPr lang="en-US" dirty="0" err="1">
                <a:latin typeface="Calibri"/>
                <a:cs typeface="Calibri"/>
              </a:rPr>
              <a:t>açılardan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önemli</a:t>
            </a:r>
            <a:r>
              <a:rPr lang="en-US" dirty="0">
                <a:latin typeface="Calibri"/>
                <a:cs typeface="Calibri"/>
              </a:rPr>
              <a:t>?</a:t>
            </a:r>
          </a:p>
          <a:p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4 </a:t>
            </a:r>
            <a:r>
              <a:rPr lang="en-US" dirty="0" err="1">
                <a:latin typeface="Calibri"/>
                <a:cs typeface="Calibri"/>
              </a:rPr>
              <a:t>kişilik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gruplarda</a:t>
            </a:r>
            <a:r>
              <a:rPr lang="en-US" dirty="0">
                <a:latin typeface="Calibri"/>
                <a:cs typeface="Calibri"/>
              </a:rPr>
              <a:t> 15 </a:t>
            </a:r>
            <a:r>
              <a:rPr lang="en-US" dirty="0" err="1">
                <a:latin typeface="Calibri"/>
                <a:cs typeface="Calibri"/>
              </a:rPr>
              <a:t>dakika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boyunca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yukarıdaki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soruları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tartışın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Cevaplarınızı</a:t>
            </a:r>
            <a:r>
              <a:rPr lang="en-US" dirty="0">
                <a:latin typeface="Calibri"/>
                <a:cs typeface="Calibri"/>
              </a:rPr>
              <a:t> post-</a:t>
            </a:r>
            <a:r>
              <a:rPr lang="en-US" dirty="0" err="1">
                <a:latin typeface="Calibri"/>
                <a:cs typeface="Calibri"/>
              </a:rPr>
              <a:t>it’lere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yazabilirsiniz</a:t>
            </a:r>
            <a:r>
              <a:rPr lang="en-US" dirty="0">
                <a:latin typeface="Calibri"/>
                <a:cs typeface="Calibri"/>
              </a:rPr>
              <a:t>. Her post-</a:t>
            </a:r>
            <a:r>
              <a:rPr lang="en-US" dirty="0" err="1">
                <a:latin typeface="Calibri"/>
                <a:cs typeface="Calibri"/>
              </a:rPr>
              <a:t>it’e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tek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cevap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yazın</a:t>
            </a:r>
            <a:r>
              <a:rPr lang="en-US" dirty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563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Meşruiyetin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ardındaki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sorular</a:t>
            </a:r>
            <a:r>
              <a:rPr lang="en-US" dirty="0">
                <a:latin typeface="Calibri"/>
                <a:cs typeface="Calibri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Kimi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dirty="0" err="1">
                <a:latin typeface="Calibri"/>
                <a:cs typeface="Calibri"/>
              </a:rPr>
              <a:t>neyi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temsil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ediyorsun</a:t>
            </a:r>
            <a:r>
              <a:rPr lang="en-US" dirty="0">
                <a:latin typeface="Calibri"/>
                <a:cs typeface="Calibri"/>
              </a:rPr>
              <a:t>?</a:t>
            </a:r>
          </a:p>
          <a:p>
            <a:r>
              <a:rPr lang="en-US" dirty="0" err="1">
                <a:latin typeface="Calibri"/>
                <a:cs typeface="Calibri"/>
              </a:rPr>
              <a:t>Hangi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yetkinlik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ile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konuşuyorsun</a:t>
            </a:r>
            <a:r>
              <a:rPr lang="en-US" dirty="0">
                <a:latin typeface="Calibri"/>
                <a:cs typeface="Calibri"/>
              </a:rPr>
              <a:t>?</a:t>
            </a:r>
          </a:p>
          <a:p>
            <a:r>
              <a:rPr lang="en-US" dirty="0" err="1">
                <a:latin typeface="Calibri"/>
                <a:cs typeface="Calibri"/>
              </a:rPr>
              <a:t>İnanırlığını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sağlayan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şeyler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nedir</a:t>
            </a:r>
            <a:r>
              <a:rPr lang="en-US" dirty="0">
                <a:latin typeface="Calibri"/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5095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Neler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Meşru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Kılar</a:t>
            </a:r>
            <a:r>
              <a:rPr lang="en-US" dirty="0">
                <a:latin typeface="Calibri"/>
                <a:cs typeface="Calibri"/>
              </a:rPr>
              <a:t>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181018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46015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Öz-değerlendirme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modelleri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alibri"/>
                <a:cs typeface="Calibri"/>
              </a:rPr>
              <a:t>Sertifikasyon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Sistemleri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STK’ları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akredite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eden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sistemler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Örn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Filipin</a:t>
            </a:r>
            <a:r>
              <a:rPr lang="en-US" dirty="0">
                <a:latin typeface="Calibri"/>
                <a:cs typeface="Calibri"/>
              </a:rPr>
              <a:t> STK </a:t>
            </a:r>
            <a:r>
              <a:rPr lang="en-US" dirty="0" err="1">
                <a:latin typeface="Calibri"/>
                <a:cs typeface="Calibri"/>
              </a:rPr>
              <a:t>Sertifikasyon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Konseyi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 err="1">
                <a:latin typeface="Calibri"/>
                <a:cs typeface="Calibri"/>
              </a:rPr>
              <a:t>devlet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menşeili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ama</a:t>
            </a:r>
            <a:r>
              <a:rPr lang="en-US" dirty="0">
                <a:latin typeface="Calibri"/>
                <a:cs typeface="Calibri"/>
              </a:rPr>
              <a:t> STK </a:t>
            </a:r>
            <a:r>
              <a:rPr lang="en-US" dirty="0" err="1">
                <a:latin typeface="Calibri"/>
                <a:cs typeface="Calibri"/>
              </a:rPr>
              <a:t>onaylı</a:t>
            </a:r>
            <a:r>
              <a:rPr lang="en-US" dirty="0">
                <a:latin typeface="Calibri"/>
                <a:cs typeface="Calibri"/>
              </a:rPr>
              <a:t>), </a:t>
            </a:r>
            <a:r>
              <a:rPr lang="en-US" dirty="0" err="1">
                <a:latin typeface="Calibri"/>
                <a:cs typeface="Calibri"/>
              </a:rPr>
              <a:t>Ispanya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Fundacion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Lealtad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Sınıflandırma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sistemleri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STK’lar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“</a:t>
            </a:r>
            <a:r>
              <a:rPr lang="en-US" dirty="0" err="1">
                <a:latin typeface="Calibri"/>
                <a:cs typeface="Calibri"/>
              </a:rPr>
              <a:t>Moodys</a:t>
            </a:r>
            <a:r>
              <a:rPr lang="en-US" dirty="0">
                <a:latin typeface="Calibri"/>
                <a:cs typeface="Calibri"/>
              </a:rPr>
              <a:t>” </a:t>
            </a:r>
            <a:r>
              <a:rPr lang="en-US" dirty="0" err="1">
                <a:latin typeface="Calibri"/>
                <a:cs typeface="Calibri"/>
              </a:rPr>
              <a:t>Örn</a:t>
            </a:r>
            <a:r>
              <a:rPr lang="en-US" dirty="0">
                <a:latin typeface="Calibri"/>
                <a:cs typeface="Calibri"/>
              </a:rPr>
              <a:t>: Foreign Aid Ratings</a:t>
            </a:r>
          </a:p>
          <a:p>
            <a:r>
              <a:rPr lang="en-US" dirty="0" err="1">
                <a:latin typeface="Calibri"/>
                <a:cs typeface="Calibri"/>
              </a:rPr>
              <a:t>Davranış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İlkeleri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STK’ların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kendileri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oluşturdukları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ilkeler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Örn</a:t>
            </a:r>
            <a:r>
              <a:rPr lang="en-US" dirty="0">
                <a:latin typeface="Calibri"/>
                <a:cs typeface="Calibri"/>
              </a:rPr>
              <a:t>: Humanitarian Accountability Partnership (HAP International), INGO Accountability Charter</a:t>
            </a:r>
          </a:p>
          <a:p>
            <a:r>
              <a:rPr lang="en-US" dirty="0" err="1">
                <a:latin typeface="Calibri"/>
                <a:cs typeface="Calibri"/>
              </a:rPr>
              <a:t>Kalite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Güvence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Sistemleri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STK’ların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farklı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alanlarda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kendi</a:t>
            </a:r>
            <a:r>
              <a:rPr lang="en-US" dirty="0">
                <a:latin typeface="Calibri"/>
                <a:cs typeface="Calibri"/>
              </a:rPr>
              <a:t> “</a:t>
            </a:r>
            <a:r>
              <a:rPr lang="en-US" dirty="0" err="1">
                <a:latin typeface="Calibri"/>
                <a:cs typeface="Calibri"/>
              </a:rPr>
              <a:t>kalite</a:t>
            </a:r>
            <a:r>
              <a:rPr lang="en-US" dirty="0">
                <a:latin typeface="Calibri"/>
                <a:cs typeface="Calibri"/>
              </a:rPr>
              <a:t>” </a:t>
            </a:r>
            <a:r>
              <a:rPr lang="en-US" dirty="0" err="1">
                <a:latin typeface="Calibri"/>
                <a:cs typeface="Calibri"/>
              </a:rPr>
              <a:t>standartlarını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ölçebildikleri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sistemler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Örn</a:t>
            </a:r>
            <a:r>
              <a:rPr lang="en-US" dirty="0">
                <a:latin typeface="Calibri"/>
                <a:cs typeface="Calibri"/>
              </a:rPr>
              <a:t>: PQASSO, SOKNO, OSANGO</a:t>
            </a:r>
          </a:p>
        </p:txBody>
      </p:sp>
    </p:spTree>
    <p:extLst>
      <p:ext uri="{BB962C8B-B14F-4D97-AF65-F5344CB8AC3E}">
        <p14:creationId xmlns:p14="http://schemas.microsoft.com/office/powerpoint/2010/main" val="46228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Beklentiler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4-5 </a:t>
            </a:r>
            <a:r>
              <a:rPr lang="en-US" dirty="0" err="1">
                <a:latin typeface="Calibri"/>
                <a:cs typeface="Calibri"/>
              </a:rPr>
              <a:t>kişilik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gruplarda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aşağıdaki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soruya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cevaplarınızı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paylaşın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Cevaplarınızı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ayrı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renk</a:t>
            </a:r>
            <a:r>
              <a:rPr lang="en-US" dirty="0">
                <a:latin typeface="Calibri"/>
                <a:cs typeface="Calibri"/>
              </a:rPr>
              <a:t> post-</a:t>
            </a:r>
            <a:r>
              <a:rPr lang="en-US" dirty="0" err="1">
                <a:latin typeface="Calibri"/>
                <a:cs typeface="Calibri"/>
              </a:rPr>
              <a:t>it’e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yazın</a:t>
            </a:r>
            <a:r>
              <a:rPr lang="en-US" dirty="0">
                <a:latin typeface="Calibri"/>
                <a:cs typeface="Calibri"/>
              </a:rPr>
              <a:t> (ne </a:t>
            </a:r>
            <a:r>
              <a:rPr lang="en-US" dirty="0" err="1">
                <a:latin typeface="Calibri"/>
                <a:cs typeface="Calibri"/>
              </a:rPr>
              <a:t>getiriyoruz</a:t>
            </a:r>
            <a:r>
              <a:rPr lang="en-US" dirty="0">
                <a:latin typeface="Calibri"/>
                <a:cs typeface="Calibri"/>
              </a:rPr>
              <a:t> sarı, ne </a:t>
            </a:r>
            <a:r>
              <a:rPr lang="en-US" dirty="0" err="1">
                <a:latin typeface="Calibri"/>
                <a:cs typeface="Calibri"/>
              </a:rPr>
              <a:t>elde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etmek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istiyoruz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pembe</a:t>
            </a:r>
            <a:r>
              <a:rPr lang="en-US" dirty="0">
                <a:latin typeface="Calibri"/>
                <a:cs typeface="Calibri"/>
              </a:rPr>
              <a:t>). 10 </a:t>
            </a:r>
            <a:r>
              <a:rPr lang="en-US" dirty="0" err="1">
                <a:latin typeface="Calibri"/>
                <a:cs typeface="Calibri"/>
              </a:rPr>
              <a:t>dakikanız</a:t>
            </a:r>
            <a:r>
              <a:rPr lang="en-US" dirty="0">
                <a:latin typeface="Calibri"/>
                <a:cs typeface="Calibri"/>
              </a:rPr>
              <a:t> var.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Bu </a:t>
            </a:r>
            <a:r>
              <a:rPr lang="en-US" dirty="0" err="1">
                <a:latin typeface="Calibri"/>
                <a:cs typeface="Calibri"/>
              </a:rPr>
              <a:t>çalıştaya</a:t>
            </a:r>
            <a:r>
              <a:rPr lang="en-US" dirty="0">
                <a:latin typeface="Calibri"/>
                <a:cs typeface="Calibri"/>
              </a:rPr>
              <a:t> ne </a:t>
            </a:r>
            <a:r>
              <a:rPr lang="en-US" dirty="0" err="1">
                <a:latin typeface="Calibri"/>
                <a:cs typeface="Calibri"/>
              </a:rPr>
              <a:t>getiriyorsunuz</a:t>
            </a:r>
            <a:r>
              <a:rPr lang="en-US" dirty="0">
                <a:latin typeface="Calibri"/>
                <a:cs typeface="Calibri"/>
              </a:rPr>
              <a:t>?</a:t>
            </a:r>
          </a:p>
          <a:p>
            <a:r>
              <a:rPr lang="en-US" dirty="0" err="1">
                <a:latin typeface="Calibri"/>
                <a:cs typeface="Calibri"/>
              </a:rPr>
              <a:t>İki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günlük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çalışma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bittiğinde</a:t>
            </a:r>
            <a:r>
              <a:rPr lang="en-US" dirty="0">
                <a:latin typeface="Calibri"/>
                <a:cs typeface="Calibri"/>
              </a:rPr>
              <a:t> ne </a:t>
            </a:r>
            <a:r>
              <a:rPr lang="en-US" dirty="0" err="1">
                <a:latin typeface="Calibri"/>
                <a:cs typeface="Calibri"/>
              </a:rPr>
              <a:t>elde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etmiş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olmayı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ümit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ediyorsunuz</a:t>
            </a:r>
            <a:r>
              <a:rPr lang="en-US" dirty="0">
                <a:latin typeface="Calibri"/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9726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Evet</a:t>
            </a:r>
            <a:r>
              <a:rPr lang="en-US" dirty="0"/>
              <a:t> – </a:t>
            </a:r>
            <a:r>
              <a:rPr lang="en-US" dirty="0" err="1"/>
              <a:t>Hayır</a:t>
            </a:r>
            <a:r>
              <a:rPr lang="en-US" dirty="0"/>
              <a:t> </a:t>
            </a:r>
            <a:r>
              <a:rPr lang="en-US" dirty="0" err="1"/>
              <a:t>Oyunu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 err="1">
                <a:latin typeface="Calibri"/>
                <a:cs typeface="Calibri"/>
              </a:rPr>
              <a:t>Evet</a:t>
            </a:r>
            <a:r>
              <a:rPr lang="en-US" sz="3200" dirty="0">
                <a:latin typeface="Calibri"/>
                <a:cs typeface="Calibri"/>
              </a:rPr>
              <a:t> – </a:t>
            </a:r>
            <a:r>
              <a:rPr lang="en-US" sz="3200" dirty="0" err="1">
                <a:latin typeface="Calibri"/>
                <a:cs typeface="Calibri"/>
              </a:rPr>
              <a:t>Hayır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oyununda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bazı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olguları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tartışmak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istiyoruz</a:t>
            </a:r>
            <a:r>
              <a:rPr lang="en-US" sz="3200" dirty="0">
                <a:latin typeface="Calibri"/>
                <a:cs typeface="Calibri"/>
              </a:rPr>
              <a:t>, </a:t>
            </a:r>
            <a:r>
              <a:rPr lang="en-US" sz="3200" dirty="0" err="1">
                <a:latin typeface="Calibri"/>
                <a:cs typeface="Calibri"/>
              </a:rPr>
              <a:t>ve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farklı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bakış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açılarından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bakıp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gözden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geçirmek</a:t>
            </a:r>
            <a:r>
              <a:rPr lang="en-US" sz="3200" dirty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3200" dirty="0" err="1">
                <a:latin typeface="Calibri"/>
                <a:cs typeface="Calibri"/>
              </a:rPr>
              <a:t>Bir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soru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okunacak</a:t>
            </a:r>
            <a:r>
              <a:rPr lang="en-US" sz="3200" dirty="0">
                <a:latin typeface="Calibri"/>
                <a:cs typeface="Calibri"/>
              </a:rPr>
              <a:t>. </a:t>
            </a:r>
            <a:r>
              <a:rPr lang="en-US" sz="3200" dirty="0" err="1">
                <a:latin typeface="Calibri"/>
                <a:cs typeface="Calibri"/>
              </a:rPr>
              <a:t>Soruya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katılıyorsan</a:t>
            </a:r>
            <a:r>
              <a:rPr lang="en-US" sz="3200" dirty="0">
                <a:latin typeface="Calibri"/>
                <a:cs typeface="Calibri"/>
              </a:rPr>
              <a:t>, </a:t>
            </a:r>
            <a:r>
              <a:rPr lang="en-US" sz="3200" dirty="0" err="1">
                <a:latin typeface="Calibri"/>
                <a:cs typeface="Calibri"/>
              </a:rPr>
              <a:t>odanın</a:t>
            </a:r>
            <a:r>
              <a:rPr lang="en-US" sz="3200" dirty="0">
                <a:latin typeface="Calibri"/>
                <a:cs typeface="Calibri"/>
              </a:rPr>
              <a:t> “</a:t>
            </a:r>
            <a:r>
              <a:rPr lang="en-US" sz="3200" dirty="0" err="1">
                <a:latin typeface="Calibri"/>
                <a:cs typeface="Calibri"/>
              </a:rPr>
              <a:t>evet</a:t>
            </a:r>
            <a:r>
              <a:rPr lang="en-US" sz="3200" dirty="0">
                <a:latin typeface="Calibri"/>
                <a:cs typeface="Calibri"/>
              </a:rPr>
              <a:t>” </a:t>
            </a:r>
            <a:r>
              <a:rPr lang="en-US" sz="3200" dirty="0" err="1">
                <a:latin typeface="Calibri"/>
                <a:cs typeface="Calibri"/>
              </a:rPr>
              <a:t>tarafına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geç</a:t>
            </a:r>
            <a:r>
              <a:rPr lang="en-US" sz="3200" dirty="0">
                <a:latin typeface="Calibri"/>
                <a:cs typeface="Calibri"/>
              </a:rPr>
              <a:t>. </a:t>
            </a:r>
            <a:r>
              <a:rPr lang="en-US" sz="3200" dirty="0" err="1">
                <a:latin typeface="Calibri"/>
                <a:cs typeface="Calibri"/>
              </a:rPr>
              <a:t>Katılmıyorsan</a:t>
            </a:r>
            <a:r>
              <a:rPr lang="en-US" sz="3200" dirty="0">
                <a:latin typeface="Calibri"/>
                <a:cs typeface="Calibri"/>
              </a:rPr>
              <a:t> “</a:t>
            </a:r>
            <a:r>
              <a:rPr lang="en-US" sz="3200" dirty="0" err="1">
                <a:latin typeface="Calibri"/>
                <a:cs typeface="Calibri"/>
              </a:rPr>
              <a:t>hayır</a:t>
            </a:r>
            <a:r>
              <a:rPr lang="en-US" sz="3200" dirty="0">
                <a:latin typeface="Calibri"/>
                <a:cs typeface="Calibri"/>
              </a:rPr>
              <a:t>” </a:t>
            </a:r>
            <a:r>
              <a:rPr lang="en-US" sz="3200" dirty="0" err="1">
                <a:latin typeface="Calibri"/>
                <a:cs typeface="Calibri"/>
              </a:rPr>
              <a:t>tarafına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geç</a:t>
            </a:r>
            <a:r>
              <a:rPr lang="en-US" sz="3200" dirty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</a:rPr>
              <a:t>Ilk </a:t>
            </a:r>
            <a:r>
              <a:rPr lang="en-US" sz="3200" dirty="0" err="1">
                <a:latin typeface="Calibri"/>
                <a:cs typeface="Calibri"/>
              </a:rPr>
              <a:t>adım</a:t>
            </a:r>
            <a:r>
              <a:rPr lang="en-US" sz="3200" dirty="0">
                <a:latin typeface="Calibri"/>
                <a:cs typeface="Calibri"/>
              </a:rPr>
              <a:t>: “</a:t>
            </a:r>
            <a:r>
              <a:rPr lang="en-US" sz="3200" dirty="0" err="1">
                <a:latin typeface="Calibri"/>
                <a:cs typeface="Calibri"/>
              </a:rPr>
              <a:t>evet</a:t>
            </a:r>
            <a:r>
              <a:rPr lang="en-US" sz="3200" dirty="0">
                <a:latin typeface="Calibri"/>
                <a:cs typeface="Calibri"/>
              </a:rPr>
              <a:t>” </a:t>
            </a:r>
            <a:r>
              <a:rPr lang="en-US" sz="3200" dirty="0" err="1">
                <a:latin typeface="Calibri"/>
                <a:cs typeface="Calibri"/>
              </a:rPr>
              <a:t>ve</a:t>
            </a:r>
            <a:r>
              <a:rPr lang="en-US" sz="3200" dirty="0">
                <a:latin typeface="Calibri"/>
                <a:cs typeface="Calibri"/>
              </a:rPr>
              <a:t> “</a:t>
            </a:r>
            <a:r>
              <a:rPr lang="en-US" sz="3200" dirty="0" err="1">
                <a:latin typeface="Calibri"/>
                <a:cs typeface="Calibri"/>
              </a:rPr>
              <a:t>hayır</a:t>
            </a:r>
            <a:r>
              <a:rPr lang="en-US" sz="3200" dirty="0">
                <a:latin typeface="Calibri"/>
                <a:cs typeface="Calibri"/>
              </a:rPr>
              <a:t>” </a:t>
            </a:r>
            <a:r>
              <a:rPr lang="en-US" sz="3200" dirty="0" err="1">
                <a:latin typeface="Calibri"/>
                <a:cs typeface="Calibri"/>
              </a:rPr>
              <a:t>grupları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kendi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içlerinde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neden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bu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tarafa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geldiklerini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konuşurlar</a:t>
            </a:r>
            <a:r>
              <a:rPr lang="en-US" sz="3200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sz="3200" dirty="0" err="1">
                <a:latin typeface="Calibri"/>
                <a:cs typeface="Calibri"/>
              </a:rPr>
              <a:t>Sonra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teker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teker</a:t>
            </a:r>
            <a:r>
              <a:rPr lang="en-US" sz="3200" dirty="0">
                <a:latin typeface="Calibri"/>
                <a:cs typeface="Calibri"/>
              </a:rPr>
              <a:t> “</a:t>
            </a:r>
            <a:r>
              <a:rPr lang="en-US" sz="3200" dirty="0" err="1">
                <a:latin typeface="Calibri"/>
                <a:cs typeface="Calibri"/>
              </a:rPr>
              <a:t>karşı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tarafa</a:t>
            </a:r>
            <a:r>
              <a:rPr lang="en-US" sz="3200" dirty="0">
                <a:latin typeface="Calibri"/>
                <a:cs typeface="Calibri"/>
              </a:rPr>
              <a:t>” </a:t>
            </a:r>
            <a:r>
              <a:rPr lang="en-US" sz="3200" dirty="0" err="1">
                <a:latin typeface="Calibri"/>
                <a:cs typeface="Calibri"/>
              </a:rPr>
              <a:t>açıklayarak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onları</a:t>
            </a:r>
            <a:r>
              <a:rPr lang="en-US" sz="3200" dirty="0">
                <a:latin typeface="Calibri"/>
                <a:cs typeface="Calibri"/>
              </a:rPr>
              <a:t> “</a:t>
            </a:r>
            <a:r>
              <a:rPr lang="en-US" sz="3200" dirty="0" err="1">
                <a:latin typeface="Calibri"/>
                <a:cs typeface="Calibri"/>
              </a:rPr>
              <a:t>ikna</a:t>
            </a:r>
            <a:r>
              <a:rPr lang="en-US" sz="3200" dirty="0">
                <a:latin typeface="Calibri"/>
                <a:cs typeface="Calibri"/>
              </a:rPr>
              <a:t>” </a:t>
            </a:r>
            <a:r>
              <a:rPr lang="en-US" sz="3200" dirty="0" err="1">
                <a:latin typeface="Calibri"/>
                <a:cs typeface="Calibri"/>
              </a:rPr>
              <a:t>etmeye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dirty="0" err="1">
                <a:latin typeface="Calibri"/>
                <a:cs typeface="Calibri"/>
              </a:rPr>
              <a:t>çalışırlar</a:t>
            </a:r>
            <a:r>
              <a:rPr lang="en-US" sz="3200" dirty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1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4000" dirty="0" err="1">
                <a:latin typeface="Calibri"/>
                <a:cs typeface="Calibri"/>
              </a:rPr>
              <a:t>Hükümetlerin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meşruiyetini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sandık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belirler</a:t>
            </a:r>
            <a:endParaRPr lang="en-US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720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4000" dirty="0" err="1">
                <a:latin typeface="Calibri"/>
                <a:cs typeface="Calibri"/>
              </a:rPr>
              <a:t>Şirketler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sadece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hissedarlarına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elde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ettikleri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karın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hesabını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vermek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durumundalar</a:t>
            </a:r>
            <a:endParaRPr lang="en-US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14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4000" dirty="0" err="1">
                <a:latin typeface="Calibri"/>
                <a:cs typeface="Calibri"/>
              </a:rPr>
              <a:t>Sivil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toplum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devletin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bıraktığı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boşlukları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doldurmak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için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vardır</a:t>
            </a:r>
            <a:endParaRPr lang="en-US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310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4000" dirty="0" err="1">
                <a:latin typeface="Calibri"/>
                <a:cs typeface="Calibri"/>
              </a:rPr>
              <a:t>STK’lar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siyaset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yapmazlar</a:t>
            </a:r>
            <a:endParaRPr lang="en-US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7950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10198</TotalTime>
  <Words>1160</Words>
  <Application>Microsoft Office PowerPoint</Application>
  <PresentationFormat>On-screen Show (4:3)</PresentationFormat>
  <Paragraphs>167</Paragraphs>
  <Slides>39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Calibri</vt:lpstr>
      <vt:lpstr>News Gothic MT</vt:lpstr>
      <vt:lpstr>Wingdings</vt:lpstr>
      <vt:lpstr>Wingdings 2</vt:lpstr>
      <vt:lpstr>Breeze</vt:lpstr>
      <vt:lpstr>  STK’lar için Meşruluk,  Hesap Verebilirlik ve Şeffaflık</vt:lpstr>
      <vt:lpstr>Hoşgeldiniz </vt:lpstr>
      <vt:lpstr>Tanışma/Isınma</vt:lpstr>
      <vt:lpstr>Beklentiler</vt:lpstr>
      <vt:lpstr>Evet – Hayır Oyunu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Genel bakış</vt:lpstr>
      <vt:lpstr>Çünkü…</vt:lpstr>
      <vt:lpstr>Hesap Verebilir Olmak Nedir?</vt:lpstr>
      <vt:lpstr>Harita </vt:lpstr>
      <vt:lpstr>Örnekler</vt:lpstr>
      <vt:lpstr>Kamudan hesap soruluyor – İzlanda #panamapapers</vt:lpstr>
      <vt:lpstr>Brezilya Petrobras ve kamuya yansıması</vt:lpstr>
      <vt:lpstr>STK’lar şirketlerden değerler bazında hesap soruyor</vt:lpstr>
      <vt:lpstr>Şirketlerden hesap sorma</vt:lpstr>
      <vt:lpstr>STK’ların hesap verebilirliği</vt:lpstr>
      <vt:lpstr>STK – Şirket ilişkisinin hesabını sorma</vt:lpstr>
      <vt:lpstr>II. Güne Hoşgeldiniz</vt:lpstr>
      <vt:lpstr>Herkes Herkese Hesap Soruyor</vt:lpstr>
      <vt:lpstr>Herkes herkese hesap soruyor</vt:lpstr>
      <vt:lpstr>PowerPoint Presentation</vt:lpstr>
      <vt:lpstr>Hesap Verebilirlik için Araçlar</vt:lpstr>
      <vt:lpstr>Hesap Verebilirlik için Araçlar</vt:lpstr>
      <vt:lpstr>Öz-değerlendirme örneği</vt:lpstr>
      <vt:lpstr>İlkeler</vt:lpstr>
      <vt:lpstr>Kafe calışması</vt:lpstr>
      <vt:lpstr>Nasıl Hesap Verebilir ve Şeffaf olabiliriz? Kafe</vt:lpstr>
      <vt:lpstr>Kafe çalışması</vt:lpstr>
      <vt:lpstr>Kafe Çalışması</vt:lpstr>
      <vt:lpstr>Meşruiyet</vt:lpstr>
      <vt:lpstr>Meşruiyetin ardındaki sorular:</vt:lpstr>
      <vt:lpstr>Neler Meşru Kılar?</vt:lpstr>
      <vt:lpstr>Öz-değerlendirme modelleri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STK’lar</dc:title>
  <dc:creator>Macintosh</dc:creator>
  <cp:lastModifiedBy>Selen</cp:lastModifiedBy>
  <cp:revision>43</cp:revision>
  <cp:lastPrinted>2016-04-15T08:50:33Z</cp:lastPrinted>
  <dcterms:created xsi:type="dcterms:W3CDTF">2016-04-07T14:01:06Z</dcterms:created>
  <dcterms:modified xsi:type="dcterms:W3CDTF">2016-04-15T08:54:36Z</dcterms:modified>
</cp:coreProperties>
</file>